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1654" r:id="rId6"/>
    <p:sldId id="1655" r:id="rId7"/>
    <p:sldId id="1656" r:id="rId8"/>
    <p:sldId id="257" r:id="rId9"/>
    <p:sldId id="312" r:id="rId10"/>
    <p:sldId id="325" r:id="rId11"/>
    <p:sldId id="1657" r:id="rId12"/>
    <p:sldId id="329" r:id="rId13"/>
    <p:sldId id="333" r:id="rId14"/>
    <p:sldId id="331" r:id="rId15"/>
    <p:sldId id="1658" r:id="rId16"/>
    <p:sldId id="1659" r:id="rId17"/>
    <p:sldId id="1662" r:id="rId18"/>
    <p:sldId id="1660" r:id="rId19"/>
    <p:sldId id="1653" r:id="rId20"/>
    <p:sldId id="321" r:id="rId21"/>
    <p:sldId id="258" r:id="rId22"/>
    <p:sldId id="259" r:id="rId23"/>
  </p:sldIdLst>
  <p:sldSz cx="12192000" cy="6858000"/>
  <p:notesSz cx="6669088" cy="9926638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Forfatter" initials="A" lastIdx="9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C9900"/>
    <a:srgbClr val="336699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22A11E-2DE0-4891-9BD6-BD82E827D9F2}" v="54" dt="2021-09-30T07:14:35.794"/>
    <p1510:client id="{1B151748-7601-6367-9718-D4F2EDE902CA}" v="17" dt="2021-09-29T11:21:10.0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132" autoAdjust="0"/>
  </p:normalViewPr>
  <p:slideViewPr>
    <p:cSldViewPr>
      <p:cViewPr varScale="1">
        <p:scale>
          <a:sx n="100" d="100"/>
          <a:sy n="100" d="100"/>
        </p:scale>
        <p:origin x="95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6" dt="2021-08-23T01:31:28.433" idx="9">
    <p:pos x="2083" y="1972"/>
    <p:text>Her må vi ha en norsk oversettelse. Vi kan eventuelt bare bruke "Strukturen for AURORAL-plattformen"
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4F22E6-0F13-40BE-A747-DA6976F987FE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nb-NO"/>
        </a:p>
      </dgm:t>
    </dgm:pt>
    <dgm:pt modelId="{D9476486-C54A-497D-A78F-1F0C31891AFC}">
      <dgm:prSet phldrT="[Text]"/>
      <dgm:spPr/>
      <dgm:t>
        <a:bodyPr/>
        <a:lstStyle/>
        <a:p>
          <a:r>
            <a:rPr lang="nb-NO" dirty="0"/>
            <a:t>Styringsgruppe</a:t>
          </a:r>
        </a:p>
      </dgm:t>
    </dgm:pt>
    <dgm:pt modelId="{C4A3D1EC-FCC0-4AE9-846C-54531CB895ED}" type="parTrans" cxnId="{D60FEAFF-3A4B-4135-8E51-6D244CF13AC5}">
      <dgm:prSet/>
      <dgm:spPr/>
      <dgm:t>
        <a:bodyPr/>
        <a:lstStyle/>
        <a:p>
          <a:endParaRPr lang="nb-NO"/>
        </a:p>
      </dgm:t>
    </dgm:pt>
    <dgm:pt modelId="{5E966034-61B8-4C25-8555-3E64D4F3D78D}" type="sibTrans" cxnId="{D60FEAFF-3A4B-4135-8E51-6D244CF13AC5}">
      <dgm:prSet/>
      <dgm:spPr/>
      <dgm:t>
        <a:bodyPr/>
        <a:lstStyle/>
        <a:p>
          <a:endParaRPr lang="nb-NO"/>
        </a:p>
      </dgm:t>
    </dgm:pt>
    <dgm:pt modelId="{E4EE1C54-3C65-45F6-AE91-45B46F0F5D0C}">
      <dgm:prSet phldrT="[Text]"/>
      <dgm:spPr/>
      <dgm:t>
        <a:bodyPr/>
        <a:lstStyle/>
        <a:p>
          <a:r>
            <a:rPr lang="nb-NO" dirty="0"/>
            <a:t>Programgruppe</a:t>
          </a:r>
        </a:p>
      </dgm:t>
    </dgm:pt>
    <dgm:pt modelId="{D29ABFF4-216A-4A91-B675-2D945FFA3139}" type="parTrans" cxnId="{A1A80C25-3BFD-4A93-B779-3652BE375C93}">
      <dgm:prSet/>
      <dgm:spPr/>
      <dgm:t>
        <a:bodyPr/>
        <a:lstStyle/>
        <a:p>
          <a:endParaRPr lang="nb-NO"/>
        </a:p>
      </dgm:t>
    </dgm:pt>
    <dgm:pt modelId="{C0E8EF10-7C50-41F4-95C1-600354C7EF82}" type="sibTrans" cxnId="{A1A80C25-3BFD-4A93-B779-3652BE375C93}">
      <dgm:prSet/>
      <dgm:spPr/>
      <dgm:t>
        <a:bodyPr/>
        <a:lstStyle/>
        <a:p>
          <a:endParaRPr lang="nb-NO"/>
        </a:p>
      </dgm:t>
    </dgm:pt>
    <dgm:pt modelId="{822F84F8-934D-4963-8F7E-8DA20DF2A8AB}">
      <dgm:prSet phldrT="[Text]"/>
      <dgm:spPr/>
      <dgm:t>
        <a:bodyPr/>
        <a:lstStyle/>
        <a:p>
          <a:r>
            <a:rPr lang="nb-NO" dirty="0"/>
            <a:t>Prosjektgrupper</a:t>
          </a:r>
        </a:p>
      </dgm:t>
    </dgm:pt>
    <dgm:pt modelId="{0F770908-B2D2-4348-B40A-E347B665638C}" type="parTrans" cxnId="{2AC8A9EB-F35D-465A-A474-5CA7721B02BB}">
      <dgm:prSet/>
      <dgm:spPr/>
      <dgm:t>
        <a:bodyPr/>
        <a:lstStyle/>
        <a:p>
          <a:endParaRPr lang="nb-NO"/>
        </a:p>
      </dgm:t>
    </dgm:pt>
    <dgm:pt modelId="{D21A81F2-1D70-4C65-878E-8C8D8879E035}" type="sibTrans" cxnId="{2AC8A9EB-F35D-465A-A474-5CA7721B02BB}">
      <dgm:prSet/>
      <dgm:spPr/>
      <dgm:t>
        <a:bodyPr/>
        <a:lstStyle/>
        <a:p>
          <a:endParaRPr lang="nb-NO"/>
        </a:p>
      </dgm:t>
    </dgm:pt>
    <dgm:pt modelId="{A6B1B7EA-8B56-45FB-8309-423FA67F0301}" type="pres">
      <dgm:prSet presAssocID="{754F22E6-0F13-40BE-A747-DA6976F987FE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DD674BD6-8CDD-4FEB-81C4-4582960776B3}" type="pres">
      <dgm:prSet presAssocID="{822F84F8-934D-4963-8F7E-8DA20DF2A8AB}" presName="Accent3" presStyleCnt="0"/>
      <dgm:spPr/>
    </dgm:pt>
    <dgm:pt modelId="{8F4DEA6D-A355-470E-A71F-B6541CEE5555}" type="pres">
      <dgm:prSet presAssocID="{822F84F8-934D-4963-8F7E-8DA20DF2A8AB}" presName="Accent" presStyleLbl="node1" presStyleIdx="0" presStyleCnt="3"/>
      <dgm:spPr/>
    </dgm:pt>
    <dgm:pt modelId="{DEEDE951-3C49-4987-9B1C-7D0B9A8C324F}" type="pres">
      <dgm:prSet presAssocID="{822F84F8-934D-4963-8F7E-8DA20DF2A8AB}" presName="ParentBackground3" presStyleCnt="0"/>
      <dgm:spPr/>
    </dgm:pt>
    <dgm:pt modelId="{6280C7AB-62FB-4BCA-BEF7-ABAB16AA07EE}" type="pres">
      <dgm:prSet presAssocID="{822F84F8-934D-4963-8F7E-8DA20DF2A8AB}" presName="ParentBackground" presStyleLbl="fgAcc1" presStyleIdx="0" presStyleCnt="3"/>
      <dgm:spPr/>
    </dgm:pt>
    <dgm:pt modelId="{2856E3C8-613C-4C4F-ABD8-B7BA5286055E}" type="pres">
      <dgm:prSet presAssocID="{822F84F8-934D-4963-8F7E-8DA20DF2A8AB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F4C8E78-EDAE-4FFE-8D50-92725AD31365}" type="pres">
      <dgm:prSet presAssocID="{E4EE1C54-3C65-45F6-AE91-45B46F0F5D0C}" presName="Accent2" presStyleCnt="0"/>
      <dgm:spPr/>
    </dgm:pt>
    <dgm:pt modelId="{85C73AF7-5B54-4129-970B-778660C4F30C}" type="pres">
      <dgm:prSet presAssocID="{E4EE1C54-3C65-45F6-AE91-45B46F0F5D0C}" presName="Accent" presStyleLbl="node1" presStyleIdx="1" presStyleCnt="3"/>
      <dgm:spPr/>
    </dgm:pt>
    <dgm:pt modelId="{F13D4DA3-B1CC-4C89-983F-B0C07E06777B}" type="pres">
      <dgm:prSet presAssocID="{E4EE1C54-3C65-45F6-AE91-45B46F0F5D0C}" presName="ParentBackground2" presStyleCnt="0"/>
      <dgm:spPr/>
    </dgm:pt>
    <dgm:pt modelId="{92873BB2-3903-47BE-855B-34940EF086BC}" type="pres">
      <dgm:prSet presAssocID="{E4EE1C54-3C65-45F6-AE91-45B46F0F5D0C}" presName="ParentBackground" presStyleLbl="fgAcc1" presStyleIdx="1" presStyleCnt="3"/>
      <dgm:spPr/>
    </dgm:pt>
    <dgm:pt modelId="{2A4E28D2-BFD9-4C3A-A96A-91FC46567FE0}" type="pres">
      <dgm:prSet presAssocID="{E4EE1C54-3C65-45F6-AE91-45B46F0F5D0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5FB4E08-E2EE-42FA-B05B-3E01B7031A99}" type="pres">
      <dgm:prSet presAssocID="{D9476486-C54A-497D-A78F-1F0C31891AFC}" presName="Accent1" presStyleCnt="0"/>
      <dgm:spPr/>
    </dgm:pt>
    <dgm:pt modelId="{C347262A-16A3-4A1B-8DF6-7D2FD690860D}" type="pres">
      <dgm:prSet presAssocID="{D9476486-C54A-497D-A78F-1F0C31891AFC}" presName="Accent" presStyleLbl="node1" presStyleIdx="2" presStyleCnt="3"/>
      <dgm:spPr/>
    </dgm:pt>
    <dgm:pt modelId="{B057A4BA-318F-42A7-AEF1-7E2F087B9829}" type="pres">
      <dgm:prSet presAssocID="{D9476486-C54A-497D-A78F-1F0C31891AFC}" presName="ParentBackground1" presStyleCnt="0"/>
      <dgm:spPr/>
    </dgm:pt>
    <dgm:pt modelId="{380BC890-F95A-4B24-8996-98EC0B38D462}" type="pres">
      <dgm:prSet presAssocID="{D9476486-C54A-497D-A78F-1F0C31891AFC}" presName="ParentBackground" presStyleLbl="fgAcc1" presStyleIdx="2" presStyleCnt="3"/>
      <dgm:spPr/>
    </dgm:pt>
    <dgm:pt modelId="{4588E6B2-6026-4B90-84F2-CA79A80BBA1D}" type="pres">
      <dgm:prSet presAssocID="{D9476486-C54A-497D-A78F-1F0C31891AF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1A80C25-3BFD-4A93-B779-3652BE375C93}" srcId="{754F22E6-0F13-40BE-A747-DA6976F987FE}" destId="{E4EE1C54-3C65-45F6-AE91-45B46F0F5D0C}" srcOrd="1" destOrd="0" parTransId="{D29ABFF4-216A-4A91-B675-2D945FFA3139}" sibTransId="{C0E8EF10-7C50-41F4-95C1-600354C7EF82}"/>
    <dgm:cxn modelId="{9F482362-EE49-4A70-A09D-4A9C27FCB397}" type="presOf" srcId="{D9476486-C54A-497D-A78F-1F0C31891AFC}" destId="{380BC890-F95A-4B24-8996-98EC0B38D462}" srcOrd="0" destOrd="0" presId="urn:microsoft.com/office/officeart/2011/layout/CircleProcess"/>
    <dgm:cxn modelId="{9AD52076-9187-44D4-BA33-6A54AF3089DC}" type="presOf" srcId="{E4EE1C54-3C65-45F6-AE91-45B46F0F5D0C}" destId="{2A4E28D2-BFD9-4C3A-A96A-91FC46567FE0}" srcOrd="1" destOrd="0" presId="urn:microsoft.com/office/officeart/2011/layout/CircleProcess"/>
    <dgm:cxn modelId="{04684857-5989-4955-81EC-769519E15A77}" type="presOf" srcId="{D9476486-C54A-497D-A78F-1F0C31891AFC}" destId="{4588E6B2-6026-4B90-84F2-CA79A80BBA1D}" srcOrd="1" destOrd="0" presId="urn:microsoft.com/office/officeart/2011/layout/CircleProcess"/>
    <dgm:cxn modelId="{FAAEFA7F-9E5F-4C26-A05B-BCCA63C9FCFD}" type="presOf" srcId="{754F22E6-0F13-40BE-A747-DA6976F987FE}" destId="{A6B1B7EA-8B56-45FB-8309-423FA67F0301}" srcOrd="0" destOrd="0" presId="urn:microsoft.com/office/officeart/2011/layout/CircleProcess"/>
    <dgm:cxn modelId="{4EADCF84-DF3D-40F2-9BC9-D289167ECD9D}" type="presOf" srcId="{822F84F8-934D-4963-8F7E-8DA20DF2A8AB}" destId="{2856E3C8-613C-4C4F-ABD8-B7BA5286055E}" srcOrd="1" destOrd="0" presId="urn:microsoft.com/office/officeart/2011/layout/CircleProcess"/>
    <dgm:cxn modelId="{78D663E4-156A-4E5F-A4B1-1E172C7708B8}" type="presOf" srcId="{822F84F8-934D-4963-8F7E-8DA20DF2A8AB}" destId="{6280C7AB-62FB-4BCA-BEF7-ABAB16AA07EE}" srcOrd="0" destOrd="0" presId="urn:microsoft.com/office/officeart/2011/layout/CircleProcess"/>
    <dgm:cxn modelId="{2AC8A9EB-F35D-465A-A474-5CA7721B02BB}" srcId="{754F22E6-0F13-40BE-A747-DA6976F987FE}" destId="{822F84F8-934D-4963-8F7E-8DA20DF2A8AB}" srcOrd="2" destOrd="0" parTransId="{0F770908-B2D2-4348-B40A-E347B665638C}" sibTransId="{D21A81F2-1D70-4C65-878E-8C8D8879E035}"/>
    <dgm:cxn modelId="{A83493EC-8030-4C90-A451-7D57B915EB7E}" type="presOf" srcId="{E4EE1C54-3C65-45F6-AE91-45B46F0F5D0C}" destId="{92873BB2-3903-47BE-855B-34940EF086BC}" srcOrd="0" destOrd="0" presId="urn:microsoft.com/office/officeart/2011/layout/CircleProcess"/>
    <dgm:cxn modelId="{D60FEAFF-3A4B-4135-8E51-6D244CF13AC5}" srcId="{754F22E6-0F13-40BE-A747-DA6976F987FE}" destId="{D9476486-C54A-497D-A78F-1F0C31891AFC}" srcOrd="0" destOrd="0" parTransId="{C4A3D1EC-FCC0-4AE9-846C-54531CB895ED}" sibTransId="{5E966034-61B8-4C25-8555-3E64D4F3D78D}"/>
    <dgm:cxn modelId="{407A8141-7DDC-48C9-9BB9-8BD5A9EB6E14}" type="presParOf" srcId="{A6B1B7EA-8B56-45FB-8309-423FA67F0301}" destId="{DD674BD6-8CDD-4FEB-81C4-4582960776B3}" srcOrd="0" destOrd="0" presId="urn:microsoft.com/office/officeart/2011/layout/CircleProcess"/>
    <dgm:cxn modelId="{9A273282-B07E-49D4-91D7-21DA8F94190C}" type="presParOf" srcId="{DD674BD6-8CDD-4FEB-81C4-4582960776B3}" destId="{8F4DEA6D-A355-470E-A71F-B6541CEE5555}" srcOrd="0" destOrd="0" presId="urn:microsoft.com/office/officeart/2011/layout/CircleProcess"/>
    <dgm:cxn modelId="{1E69E3B7-2456-48D5-A835-2BFF3BA115D0}" type="presParOf" srcId="{A6B1B7EA-8B56-45FB-8309-423FA67F0301}" destId="{DEEDE951-3C49-4987-9B1C-7D0B9A8C324F}" srcOrd="1" destOrd="0" presId="urn:microsoft.com/office/officeart/2011/layout/CircleProcess"/>
    <dgm:cxn modelId="{F7E5FAD4-3A49-49EA-9907-179B6F87AB46}" type="presParOf" srcId="{DEEDE951-3C49-4987-9B1C-7D0B9A8C324F}" destId="{6280C7AB-62FB-4BCA-BEF7-ABAB16AA07EE}" srcOrd="0" destOrd="0" presId="urn:microsoft.com/office/officeart/2011/layout/CircleProcess"/>
    <dgm:cxn modelId="{30542CC2-5F3D-4015-A4C8-1B177D639046}" type="presParOf" srcId="{A6B1B7EA-8B56-45FB-8309-423FA67F0301}" destId="{2856E3C8-613C-4C4F-ABD8-B7BA5286055E}" srcOrd="2" destOrd="0" presId="urn:microsoft.com/office/officeart/2011/layout/CircleProcess"/>
    <dgm:cxn modelId="{AEE24B17-EF5A-4AB0-A026-0A96467F9758}" type="presParOf" srcId="{A6B1B7EA-8B56-45FB-8309-423FA67F0301}" destId="{AF4C8E78-EDAE-4FFE-8D50-92725AD31365}" srcOrd="3" destOrd="0" presId="urn:microsoft.com/office/officeart/2011/layout/CircleProcess"/>
    <dgm:cxn modelId="{3CA6DE73-B695-4EEF-9ABD-D6E7BBAB0694}" type="presParOf" srcId="{AF4C8E78-EDAE-4FFE-8D50-92725AD31365}" destId="{85C73AF7-5B54-4129-970B-778660C4F30C}" srcOrd="0" destOrd="0" presId="urn:microsoft.com/office/officeart/2011/layout/CircleProcess"/>
    <dgm:cxn modelId="{5D78E65B-F519-45EB-97E6-DDCE5B4FB038}" type="presParOf" srcId="{A6B1B7EA-8B56-45FB-8309-423FA67F0301}" destId="{F13D4DA3-B1CC-4C89-983F-B0C07E06777B}" srcOrd="4" destOrd="0" presId="urn:microsoft.com/office/officeart/2011/layout/CircleProcess"/>
    <dgm:cxn modelId="{F325B8AA-22E1-46FE-A559-66DD8FC0044E}" type="presParOf" srcId="{F13D4DA3-B1CC-4C89-983F-B0C07E06777B}" destId="{92873BB2-3903-47BE-855B-34940EF086BC}" srcOrd="0" destOrd="0" presId="urn:microsoft.com/office/officeart/2011/layout/CircleProcess"/>
    <dgm:cxn modelId="{37CBD0BB-0EF4-4B55-9F88-A3AD28FFFA5A}" type="presParOf" srcId="{A6B1B7EA-8B56-45FB-8309-423FA67F0301}" destId="{2A4E28D2-BFD9-4C3A-A96A-91FC46567FE0}" srcOrd="5" destOrd="0" presId="urn:microsoft.com/office/officeart/2011/layout/CircleProcess"/>
    <dgm:cxn modelId="{74058BD5-E259-482D-84E4-BFE14E650C2E}" type="presParOf" srcId="{A6B1B7EA-8B56-45FB-8309-423FA67F0301}" destId="{55FB4E08-E2EE-42FA-B05B-3E01B7031A99}" srcOrd="6" destOrd="0" presId="urn:microsoft.com/office/officeart/2011/layout/CircleProcess"/>
    <dgm:cxn modelId="{BEAAD1C8-5793-46C4-96D3-D1B300B453A4}" type="presParOf" srcId="{55FB4E08-E2EE-42FA-B05B-3E01B7031A99}" destId="{C347262A-16A3-4A1B-8DF6-7D2FD690860D}" srcOrd="0" destOrd="0" presId="urn:microsoft.com/office/officeart/2011/layout/CircleProcess"/>
    <dgm:cxn modelId="{E10CCDF6-06A7-4581-BA28-0D444B440C4B}" type="presParOf" srcId="{A6B1B7EA-8B56-45FB-8309-423FA67F0301}" destId="{B057A4BA-318F-42A7-AEF1-7E2F087B9829}" srcOrd="7" destOrd="0" presId="urn:microsoft.com/office/officeart/2011/layout/CircleProcess"/>
    <dgm:cxn modelId="{96D7685B-31B2-4261-8BFF-4FE6F2409444}" type="presParOf" srcId="{B057A4BA-318F-42A7-AEF1-7E2F087B9829}" destId="{380BC890-F95A-4B24-8996-98EC0B38D462}" srcOrd="0" destOrd="0" presId="urn:microsoft.com/office/officeart/2011/layout/CircleProcess"/>
    <dgm:cxn modelId="{C04998B8-1D5F-4A2C-A213-EB99E31CB8C5}" type="presParOf" srcId="{A6B1B7EA-8B56-45FB-8309-423FA67F0301}" destId="{4588E6B2-6026-4B90-84F2-CA79A80BBA1D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DEA6D-A355-470E-A71F-B6541CEE5555}">
      <dsp:nvSpPr>
        <dsp:cNvPr id="0" name=""/>
        <dsp:cNvSpPr/>
      </dsp:nvSpPr>
      <dsp:spPr>
        <a:xfrm>
          <a:off x="4515741" y="586875"/>
          <a:ext cx="1554617" cy="15549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80C7AB-62FB-4BCA-BEF7-ABAB16AA07EE}">
      <dsp:nvSpPr>
        <dsp:cNvPr id="0" name=""/>
        <dsp:cNvSpPr/>
      </dsp:nvSpPr>
      <dsp:spPr>
        <a:xfrm>
          <a:off x="4567359" y="638714"/>
          <a:ext cx="1451381" cy="145122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Prosjektgrupper</a:t>
          </a:r>
        </a:p>
      </dsp:txBody>
      <dsp:txXfrm>
        <a:off x="4774844" y="846071"/>
        <a:ext cx="1036411" cy="1036512"/>
      </dsp:txXfrm>
    </dsp:sp>
    <dsp:sp modelId="{85C73AF7-5B54-4129-970B-778660C4F30C}">
      <dsp:nvSpPr>
        <dsp:cNvPr id="0" name=""/>
        <dsp:cNvSpPr/>
      </dsp:nvSpPr>
      <dsp:spPr>
        <a:xfrm rot="2700000">
          <a:off x="2910871" y="588754"/>
          <a:ext cx="1550873" cy="1550873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73BB2-3903-47BE-855B-34940EF086BC}">
      <dsp:nvSpPr>
        <dsp:cNvPr id="0" name=""/>
        <dsp:cNvSpPr/>
      </dsp:nvSpPr>
      <dsp:spPr>
        <a:xfrm>
          <a:off x="2960617" y="638714"/>
          <a:ext cx="1451381" cy="145122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Programgruppe</a:t>
          </a:r>
        </a:p>
      </dsp:txBody>
      <dsp:txXfrm>
        <a:off x="3168102" y="846071"/>
        <a:ext cx="1036411" cy="1036512"/>
      </dsp:txXfrm>
    </dsp:sp>
    <dsp:sp modelId="{C347262A-16A3-4A1B-8DF6-7D2FD690860D}">
      <dsp:nvSpPr>
        <dsp:cNvPr id="0" name=""/>
        <dsp:cNvSpPr/>
      </dsp:nvSpPr>
      <dsp:spPr>
        <a:xfrm rot="2700000">
          <a:off x="1304129" y="588754"/>
          <a:ext cx="1550873" cy="1550873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0BC890-F95A-4B24-8996-98EC0B38D462}">
      <dsp:nvSpPr>
        <dsp:cNvPr id="0" name=""/>
        <dsp:cNvSpPr/>
      </dsp:nvSpPr>
      <dsp:spPr>
        <a:xfrm>
          <a:off x="1353875" y="638714"/>
          <a:ext cx="1451381" cy="145122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Styringsgruppe</a:t>
          </a:r>
        </a:p>
      </dsp:txBody>
      <dsp:txXfrm>
        <a:off x="1561360" y="846071"/>
        <a:ext cx="1036411" cy="10365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7625"/>
          </a:xfrm>
          <a:prstGeom prst="rect">
            <a:avLst/>
          </a:prstGeom>
        </p:spPr>
        <p:txBody>
          <a:bodyPr vert="horz" lIns="79653" tIns="39827" rIns="79653" bIns="39827" rtlCol="0"/>
          <a:lstStyle>
            <a:lvl1pPr algn="l">
              <a:defRPr sz="10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7625"/>
          </a:xfrm>
          <a:prstGeom prst="rect">
            <a:avLst/>
          </a:prstGeom>
        </p:spPr>
        <p:txBody>
          <a:bodyPr vert="horz" lIns="79653" tIns="39827" rIns="79653" bIns="39827" rtlCol="0"/>
          <a:lstStyle>
            <a:lvl1pPr algn="r">
              <a:defRPr sz="1000"/>
            </a:lvl1pPr>
          </a:lstStyle>
          <a:p>
            <a:fld id="{30FDECAD-C414-4F67-BBA4-BB39703F4AF0}" type="datetimeFigureOut">
              <a:rPr lang="nb-NO" smtClean="0"/>
              <a:t>30.09.2021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9653" tIns="39827" rIns="79653" bIns="39827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79653" tIns="39827" rIns="79653" bIns="398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014"/>
            <a:ext cx="2889938" cy="497624"/>
          </a:xfrm>
          <a:prstGeom prst="rect">
            <a:avLst/>
          </a:prstGeom>
        </p:spPr>
        <p:txBody>
          <a:bodyPr vert="horz" lIns="79653" tIns="39827" rIns="79653" bIns="39827" rtlCol="0" anchor="b"/>
          <a:lstStyle>
            <a:lvl1pPr algn="l">
              <a:defRPr sz="10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9014"/>
            <a:ext cx="2889938" cy="497624"/>
          </a:xfrm>
          <a:prstGeom prst="rect">
            <a:avLst/>
          </a:prstGeom>
        </p:spPr>
        <p:txBody>
          <a:bodyPr vert="horz" lIns="79653" tIns="39827" rIns="79653" bIns="39827" rtlCol="0" anchor="b"/>
          <a:lstStyle>
            <a:lvl1pPr algn="r">
              <a:defRPr sz="1000"/>
            </a:lvl1pPr>
          </a:lstStyle>
          <a:p>
            <a:fld id="{7623BE1D-E8E5-49BD-B942-9AF46A75B65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511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3BE1D-E8E5-49BD-B942-9AF46A75B65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33485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ctr">
              <a:buFontTx/>
              <a:buChar char="-"/>
            </a:pPr>
            <a:r>
              <a:rPr lang="nb-NO" dirty="0"/>
              <a:t>Sømløst transporttilbud hele veien tilgjengeliggjøres</a:t>
            </a:r>
          </a:p>
          <a:p>
            <a:pPr marL="285750" indent="-285750" algn="ctr">
              <a:buFontTx/>
              <a:buChar char="-"/>
            </a:pPr>
            <a:r>
              <a:rPr lang="nb-NO" dirty="0"/>
              <a:t>Vegviser til punkter på fjellet</a:t>
            </a:r>
          </a:p>
          <a:p>
            <a:pPr marL="285750" indent="-285750" algn="ctr">
              <a:buFontTx/>
              <a:buChar char="-"/>
            </a:pPr>
            <a:r>
              <a:rPr lang="nb-NO" dirty="0"/>
              <a:t>Digital </a:t>
            </a:r>
            <a:r>
              <a:rPr lang="nb-NO" dirty="0" err="1"/>
              <a:t>guiding</a:t>
            </a:r>
            <a:r>
              <a:rPr lang="nb-NO" dirty="0"/>
              <a:t> med historiefortelling-AR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3BE1D-E8E5-49BD-B942-9AF46A75B650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6351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 har med reiselivsaktører, bygdeutviklingslag, regionrådet, transporttilbydere.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3BE1D-E8E5-49BD-B942-9AF46A75B65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0720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3BE1D-E8E5-49BD-B942-9AF46A75B650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3547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Første år handler om å forberede integrering av plattformen. Referansegruppen spiller en stor rolle her.</a:t>
            </a:r>
          </a:p>
          <a:p>
            <a:r>
              <a:rPr lang="nb-NO" dirty="0">
                <a:cs typeface="Calibri"/>
              </a:rPr>
              <a:t>Vi tenker å arrangere en workshop i slutten av oktober under AIW hvor vi begynner å finne ut hva vi skal ha fokus på ved de ulike attraksjonene.</a:t>
            </a:r>
          </a:p>
          <a:p>
            <a:r>
              <a:rPr lang="nb-NO" dirty="0">
                <a:cs typeface="Calibri"/>
              </a:rPr>
              <a:t>Slutten av år 3 begynnelsen av år 4 er det satt av midler til å invitere inn 3.partsleverandører til utvikling av digitale tjenester. (AR, Mobilitet, </a:t>
            </a:r>
            <a:r>
              <a:rPr lang="nb-NO" dirty="0" err="1">
                <a:cs typeface="Calibri"/>
              </a:rPr>
              <a:t>etc</a:t>
            </a:r>
            <a:r>
              <a:rPr lang="nb-NO" dirty="0">
                <a:cs typeface="Calibri"/>
              </a:rPr>
              <a:t>)</a:t>
            </a:r>
          </a:p>
          <a:p>
            <a:endParaRPr lang="nb-NO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3BE1D-E8E5-49BD-B942-9AF46A75B650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251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3BE1D-E8E5-49BD-B942-9AF46A75B650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4538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3BE1D-E8E5-49BD-B942-9AF46A75B65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7198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Les </a:t>
            </a:r>
            <a:r>
              <a:rPr lang="es-ES" dirty="0" err="1"/>
              <a:t>mer</a:t>
            </a:r>
            <a:r>
              <a:rPr lang="es-ES" dirty="0"/>
              <a:t> </a:t>
            </a:r>
            <a:r>
              <a:rPr lang="es-ES" dirty="0" err="1"/>
              <a:t>på</a:t>
            </a:r>
            <a:r>
              <a:rPr lang="es-ES" dirty="0"/>
              <a:t> Auroral.eu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82B94B-46F7-E94A-9EA2-75D5D93EADC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07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Sentrale problemstillinger som vi ønsker å ta tak i.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3BE1D-E8E5-49BD-B942-9AF46A75B65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6963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Disse tre grunnpilarene skal vi fokusere på å styrke i regionen. </a:t>
            </a:r>
          </a:p>
          <a:p>
            <a:r>
              <a:rPr lang="nb-NO" dirty="0"/>
              <a:t>Dette skal vi demonstrere og teste ut på 5 ulike attraksjoner til å begynne med.</a:t>
            </a:r>
          </a:p>
          <a:p>
            <a:r>
              <a:rPr lang="nb-NO" dirty="0"/>
              <a:t>Disse 3 grunnpilarene håper vi å ha styrket de 5 attraksjonene med og samtidig gjøre overførbar til andre attraksjoner i regionen. </a:t>
            </a:r>
          </a:p>
          <a:p>
            <a:r>
              <a:rPr lang="nb-NO" dirty="0"/>
              <a:t>Underveis i prosjektet handler det om å samle inn og tilgjengeliggjøre eksisterende data, og videre utvikle nye datasett til input i plattformen.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3BE1D-E8E5-49BD-B942-9AF46A75B65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538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2B94B-46F7-E94A-9EA2-75D5D93EADC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022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cs typeface="Calibri"/>
              </a:rPr>
              <a:t>Gjennom prosjektet har vi som mål å minst utvikle 6 ulike reiselivsattraksjoner.</a:t>
            </a:r>
          </a:p>
          <a:p>
            <a:r>
              <a:rPr lang="nb-NO" dirty="0">
                <a:cs typeface="Calibri"/>
              </a:rPr>
              <a:t>Disse 5 attraksjonene har vi valgt ut i samråd med </a:t>
            </a:r>
            <a:r>
              <a:rPr lang="nb-NO" dirty="0" err="1">
                <a:cs typeface="Calibri"/>
              </a:rPr>
              <a:t>b.l.a</a:t>
            </a:r>
            <a:r>
              <a:rPr lang="nb-NO" dirty="0">
                <a:cs typeface="Calibri"/>
              </a:rPr>
              <a:t> referansegruppen. </a:t>
            </a:r>
          </a:p>
          <a:p>
            <a:r>
              <a:rPr lang="nb-NO" dirty="0">
                <a:cs typeface="Calibri"/>
              </a:rPr>
              <a:t>Viktig del av prosjektet er at dere har et lokalt eierskap til utviklingen.</a:t>
            </a:r>
          </a:p>
          <a:p>
            <a:r>
              <a:rPr lang="nb-NO" dirty="0">
                <a:cs typeface="Calibri"/>
              </a:rPr>
              <a:t>Et annet viktig poeng i prosjektet er å styrke samarbeidet innenfor reiselivet og mobilitet i regionen. Mye av det skjer ved hjelp av datadeling.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3BE1D-E8E5-49BD-B942-9AF46A75B65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138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Si hvor mange ruter det er per dag og hvordan de korresponderer med behovene til reiselivet</a:t>
            </a:r>
          </a:p>
          <a:p>
            <a:r>
              <a:rPr lang="sv-SE" dirty="0"/>
              <a:t>Si hvor stort kundegrunnlaget er (antallet innbyggere, trafikgrunnlaget på Skjomenveien/Sør-Skjomenveien, antallet bes</a:t>
            </a:r>
            <a:r>
              <a:rPr lang="nb-NO" dirty="0"/>
              <a:t>økere...)</a:t>
            </a:r>
          </a:p>
          <a:p>
            <a:r>
              <a:rPr lang="nb-NO" dirty="0">
                <a:cs typeface="Calibri"/>
              </a:rPr>
              <a:t>Bergbjørn Fjellservice tilbyr shuttling for de som skal sykle Reinnesfjellet, men de er som regel ikke tilgjengelige under en stor del av sommerhalvåret</a:t>
            </a:r>
          </a:p>
          <a:p>
            <a:r>
              <a:rPr lang="nb-NO" dirty="0">
                <a:cs typeface="Calibri"/>
              </a:rPr>
              <a:t>Narvik golfklubb tilbyr shuttling til enkelte grupper (via greenkeeper?)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49775-AADC-4E85-98CA-E27752372EE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95682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3BE1D-E8E5-49BD-B942-9AF46A75B650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46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 flipH="1">
            <a:off x="-1" y="4450188"/>
            <a:ext cx="12192000" cy="2407810"/>
          </a:xfrm>
          <a:prstGeom prst="rect">
            <a:avLst/>
          </a:prstGeom>
          <a:solidFill>
            <a:srgbClr val="348C8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5" name="Rectangle"/>
          <p:cNvSpPr/>
          <p:nvPr userDrawn="1"/>
        </p:nvSpPr>
        <p:spPr bwMode="auto"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1097280" y="1917300"/>
            <a:ext cx="10058400" cy="240781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all" spc="-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 bwMode="auto"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197958" y="707265"/>
            <a:ext cx="4185629" cy="1018503"/>
          </a:xfrm>
          <a:prstGeom prst="rect">
            <a:avLst/>
          </a:prstGeom>
        </p:spPr>
      </p:pic>
      <p:pic>
        <p:nvPicPr>
          <p:cNvPr id="10" name="Picture 9"/>
          <p:cNvPicPr/>
          <p:nvPr userDrawn="1"/>
        </p:nvPicPr>
        <p:blipFill>
          <a:blip r:embed="rId3"/>
          <a:stretch/>
        </p:blipFill>
        <p:spPr bwMode="auto">
          <a:xfrm>
            <a:off x="1018900" y="854935"/>
            <a:ext cx="2677887" cy="695829"/>
          </a:xfrm>
          <a:prstGeom prst="rect">
            <a:avLst/>
          </a:prstGeom>
        </p:spPr>
      </p:pic>
      <p:sp>
        <p:nvSpPr>
          <p:cNvPr id="11" name="Footer Placeholder 4"/>
          <p:cNvSpPr>
            <a:spLocks noAdjustHandles="1"/>
          </p:cNvSpPr>
          <p:nvPr userDrawn="1"/>
        </p:nvSpPr>
        <p:spPr bwMode="auto">
          <a:xfrm>
            <a:off x="629477" y="6359968"/>
            <a:ext cx="10933044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>
              <a:defRPr sz="900" cap="all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>
                <a:solidFill>
                  <a:schemeClr val="bg1"/>
                </a:solidFill>
              </a:rPr>
              <a:t>H2020-DT-2020-1 - AURORAL - Architecture for Unified Regional and Open digital ecosystems for Smart Communities and wider Rural Areas Large scale application</a:t>
            </a:r>
            <a:endParaRPr/>
          </a:p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667345-2558-425A-8533-9BFDBCE15005}" type="datetime1">
              <a:rPr lang="en-US"/>
              <a:t>9/30/2021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>‹#›</a:t>
            </a:fld>
            <a:endParaRPr lang="en-US"/>
          </a:p>
        </p:txBody>
      </p:sp>
      <p:sp>
        <p:nvSpPr>
          <p:cNvPr id="7" name="Rectangle"/>
          <p:cNvSpPr/>
          <p:nvPr userDrawn="1"/>
        </p:nvSpPr>
        <p:spPr bwMode="auto">
          <a:xfrm>
            <a:off x="3351057" y="0"/>
            <a:ext cx="8840943" cy="6858000"/>
          </a:xfrm>
          <a:prstGeom prst="rect">
            <a:avLst/>
          </a:prstGeom>
          <a:solidFill>
            <a:srgbClr val="348C8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8" name="Rectangle"/>
          <p:cNvSpPr/>
          <p:nvPr userDrawn="1"/>
        </p:nvSpPr>
        <p:spPr bwMode="auto"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35000" y="3135207"/>
            <a:ext cx="4886854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all"/>
            </a:lvl1pPr>
          </a:lstStyle>
          <a:p>
            <a:pPr>
              <a:defRPr/>
            </a:pPr>
            <a:r>
              <a:rPr lang="en-US"/>
              <a:t>Title goes here</a:t>
            </a:r>
            <a:endParaRPr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575829" y="633875"/>
            <a:ext cx="5981171" cy="5590250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>
                <a:solidFill>
                  <a:schemeClr val="tx1"/>
                </a:solidFill>
              </a:defRPr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667345-2558-425A-8533-9BFDBCE15005}" type="datetime1">
              <a:rPr lang="en-US"/>
              <a:t>9/30/2021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>‹#›</a:t>
            </a:fld>
            <a:endParaRPr lang="en-US"/>
          </a:p>
        </p:txBody>
      </p:sp>
      <p:sp>
        <p:nvSpPr>
          <p:cNvPr id="7" name="Rectangle"/>
          <p:cNvSpPr/>
          <p:nvPr userDrawn="1"/>
        </p:nvSpPr>
        <p:spPr bwMode="auto">
          <a:xfrm>
            <a:off x="1" y="1714500"/>
            <a:ext cx="12192000" cy="3429000"/>
          </a:xfrm>
          <a:prstGeom prst="rect">
            <a:avLst/>
          </a:prstGeom>
          <a:solidFill>
            <a:srgbClr val="348C8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8" name="Rectangle"/>
          <p:cNvSpPr/>
          <p:nvPr userDrawn="1"/>
        </p:nvSpPr>
        <p:spPr bwMode="auto"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443870" y="942871"/>
            <a:ext cx="571181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443870" y="1973589"/>
            <a:ext cx="5711810" cy="394154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 bwMode="auto">
          <a:xfrm>
            <a:off x="605170" y="621039"/>
            <a:ext cx="4589130" cy="5603086"/>
          </a:xfrm>
          <a:prstGeom prst="rect">
            <a:avLst/>
          </a:prstGeom>
          <a:solidFill>
            <a:srgbClr val="EDEFF7"/>
          </a:solidFill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0993582" y="0"/>
            <a:ext cx="1198418" cy="6858000"/>
          </a:xfrm>
          <a:prstGeom prst="rect">
            <a:avLst/>
          </a:prstGeom>
          <a:solidFill>
            <a:srgbClr val="348C8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5" name="Rectangle"/>
          <p:cNvSpPr/>
          <p:nvPr userDrawn="1"/>
        </p:nvSpPr>
        <p:spPr bwMode="auto"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6" name="Rectangle 7"/>
          <p:cNvSpPr/>
          <p:nvPr/>
        </p:nvSpPr>
        <p:spPr bwMode="auto">
          <a:xfrm>
            <a:off x="634999" y="3927894"/>
            <a:ext cx="10922000" cy="2326856"/>
          </a:xfrm>
          <a:prstGeom prst="rect">
            <a:avLst/>
          </a:prstGeom>
          <a:solidFill>
            <a:srgbClr val="F6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635001" y="603250"/>
            <a:ext cx="10921998" cy="3294019"/>
          </a:xfrm>
          <a:prstGeom prst="rect">
            <a:avLst/>
          </a:prstGeom>
          <a:solidFill>
            <a:schemeClr val="bg1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1097279" y="4298078"/>
            <a:ext cx="10113645" cy="743682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97279" y="5213716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fld id="{4907D986-8816-4272-A432-0437A28A9828}" type="datetime1">
              <a:rPr lang="en-US"/>
              <a:t>9/30/2021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1097279" y="6446838"/>
            <a:ext cx="6818262" cy="365125"/>
          </a:xfrm>
        </p:spPr>
        <p:txBody>
          <a:bodyPr/>
          <a:lstStyle/>
          <a:p>
            <a:pPr algn="l"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DAA810-4EEC-4D0F-B163-DFC963816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pPr rtl="0"/>
            <a:r>
              <a:rPr lang="nb-NO"/>
              <a:t>Klikk for å redigere tittelstil i malen</a:t>
            </a:r>
            <a:endParaRPr lang="nb-NO" dirty="0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1FB6233-FC4F-4628-BA1D-2782F6494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4A1D367-A9C7-46F9-B78E-724D1BEC06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83ADE164-D45A-44D8-82C5-2E0962BB70D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4585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 flipH="1">
            <a:off x="4217870" y="0"/>
            <a:ext cx="3599236" cy="6857999"/>
          </a:xfrm>
          <a:prstGeom prst="rect">
            <a:avLst/>
          </a:prstGeom>
          <a:solidFill>
            <a:srgbClr val="348C8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5" name="Rectangle"/>
          <p:cNvSpPr/>
          <p:nvPr userDrawn="1"/>
        </p:nvSpPr>
        <p:spPr bwMode="auto"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 bwMode="auto"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all" spc="-5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 bwMode="auto"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184DA70-C731-4C70-880D-CCD4705E623C}" type="datetime1">
              <a:rPr lang="en-US"/>
              <a:t>9/30/2021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 flipH="1">
            <a:off x="0" y="0"/>
            <a:ext cx="3351057" cy="6858000"/>
          </a:xfrm>
          <a:prstGeom prst="rect">
            <a:avLst/>
          </a:prstGeom>
          <a:solidFill>
            <a:srgbClr val="348C8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5" name="Rectangle"/>
          <p:cNvSpPr/>
          <p:nvPr userDrawn="1"/>
        </p:nvSpPr>
        <p:spPr bwMode="auto"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E1D723-8F53-4F53-90B0-1982A396982E}" type="datetime1">
              <a:rPr lang="en-US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>‹#›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 flipH="1">
            <a:off x="0" y="0"/>
            <a:ext cx="6096000" cy="6858000"/>
          </a:xfrm>
          <a:prstGeom prst="rect">
            <a:avLst/>
          </a:prstGeom>
          <a:solidFill>
            <a:srgbClr val="348C8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5" name="Rectangle"/>
          <p:cNvSpPr/>
          <p:nvPr userDrawn="1"/>
        </p:nvSpPr>
        <p:spPr bwMode="auto"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097280" y="2958274"/>
            <a:ext cx="4639736" cy="291082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515943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515943" y="2958273"/>
            <a:ext cx="4639736" cy="291082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1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9DF0F1C-5577-4ACB-BB62-DF8F3C494C7E}" type="datetime1">
              <a:rPr lang="en-US"/>
              <a:t>9/30/2021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>‹#›</a:t>
            </a:fld>
            <a:endParaRPr lang="en-US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 flipH="1">
            <a:off x="0" y="0"/>
            <a:ext cx="3351057" cy="6858000"/>
          </a:xfrm>
          <a:prstGeom prst="rect">
            <a:avLst/>
          </a:prstGeom>
          <a:solidFill>
            <a:srgbClr val="348C8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5" name="Rectangle"/>
          <p:cNvSpPr/>
          <p:nvPr userDrawn="1"/>
        </p:nvSpPr>
        <p:spPr bwMode="auto"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775B394-D9F9-4F0C-B15D-605F45CB9E9F}" type="datetime1">
              <a:rPr lang="en-US"/>
              <a:t>9/30/2021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am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1" y="3429000"/>
            <a:ext cx="12192000" cy="3429000"/>
          </a:xfrm>
          <a:prstGeom prst="rect">
            <a:avLst/>
          </a:prstGeom>
          <a:solidFill>
            <a:srgbClr val="348C8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5" name="Rectangle"/>
          <p:cNvSpPr/>
          <p:nvPr userDrawn="1"/>
        </p:nvSpPr>
        <p:spPr bwMode="auto"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775B394-D9F9-4F0C-B15D-605F45CB9E9F}" type="datetime1">
              <a:rPr lang="en-US"/>
              <a:t>9/30/2021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 bwMode="auto">
          <a:xfrm>
            <a:off x="1097279" y="1930861"/>
            <a:ext cx="2919413" cy="2919413"/>
          </a:xfrm>
          <a:prstGeom prst="rect">
            <a:avLst/>
          </a:prstGeo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4"/>
          </p:nvPr>
        </p:nvSpPr>
        <p:spPr bwMode="auto">
          <a:xfrm>
            <a:off x="4659186" y="1930861"/>
            <a:ext cx="2919413" cy="2919413"/>
          </a:xfrm>
          <a:prstGeom prst="rect">
            <a:avLst/>
          </a:prstGeo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5"/>
          </p:nvPr>
        </p:nvSpPr>
        <p:spPr bwMode="auto">
          <a:xfrm>
            <a:off x="8221093" y="1930861"/>
            <a:ext cx="2919413" cy="2919413"/>
          </a:xfrm>
          <a:prstGeom prst="rect">
            <a:avLst/>
          </a:prstGeo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1097279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Name Goes Here</a:t>
            </a:r>
            <a:endParaRPr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6" hasCustomPrompt="1"/>
          </p:nvPr>
        </p:nvSpPr>
        <p:spPr bwMode="auto">
          <a:xfrm>
            <a:off x="4666773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Name Goes Here</a:t>
            </a:r>
            <a:endParaRPr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7" hasCustomPrompt="1"/>
          </p:nvPr>
        </p:nvSpPr>
        <p:spPr bwMode="auto">
          <a:xfrm>
            <a:off x="8236267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Name Goes Here</a:t>
            </a:r>
            <a:endParaRPr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667345-2558-425A-8533-9BFDBCE15005}" type="datetime1">
              <a:rPr lang="en-US"/>
              <a:t>9/30/2021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667345-2558-425A-8533-9BFDBCE15005}" type="datetime1">
              <a:rPr lang="en-US"/>
              <a:t>9/30/2021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>‹#›</a:t>
            </a:fld>
            <a:endParaRPr lang="en-US"/>
          </a:p>
        </p:txBody>
      </p:sp>
      <p:sp>
        <p:nvSpPr>
          <p:cNvPr id="7" name="Rectangle"/>
          <p:cNvSpPr/>
          <p:nvPr userDrawn="1"/>
        </p:nvSpPr>
        <p:spPr bwMode="auto">
          <a:xfrm flipH="1">
            <a:off x="0" y="0"/>
            <a:ext cx="1195754" cy="6858000"/>
          </a:xfrm>
          <a:prstGeom prst="rect">
            <a:avLst/>
          </a:prstGeom>
          <a:solidFill>
            <a:srgbClr val="348C8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8" name="Rectangle"/>
          <p:cNvSpPr/>
          <p:nvPr userDrawn="1"/>
        </p:nvSpPr>
        <p:spPr bwMode="auto"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 bwMode="auto">
          <a:xfrm>
            <a:off x="5924550" y="633875"/>
            <a:ext cx="5632450" cy="5591175"/>
          </a:xfrm>
          <a:prstGeom prst="rect">
            <a:avLst/>
          </a:prstGeom>
          <a:solidFill>
            <a:srgbClr val="1E5253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195754" y="942870"/>
            <a:ext cx="4157296" cy="1292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/>
            </a:lvl1pPr>
          </a:lstStyle>
          <a:p>
            <a:pPr>
              <a:defRPr/>
            </a:pPr>
            <a:r>
              <a:rPr lang="en-US"/>
              <a:t>Title goes here</a:t>
            </a:r>
            <a:endParaRPr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195754" y="2281657"/>
            <a:ext cx="4157296" cy="3633471"/>
          </a:xfrm>
        </p:spPr>
        <p:txBody>
          <a:bodyPr>
            <a:normAutofit/>
          </a:bodyPr>
          <a:lstStyle>
            <a:lvl1pPr marL="0" indent="0">
              <a:buClr>
                <a:schemeClr val="tx1"/>
              </a:buClr>
              <a:buNone/>
              <a:defRPr sz="1600">
                <a:solidFill>
                  <a:schemeClr val="tx1"/>
                </a:solidFill>
              </a:defRPr>
            </a:lvl1pPr>
            <a:lvl2pPr marL="201168" indent="0">
              <a:buClr>
                <a:schemeClr val="tx1"/>
              </a:buClr>
              <a:buFont typeface="Arial"/>
              <a:buNone/>
              <a:defRPr sz="1400">
                <a:solidFill>
                  <a:schemeClr val="tx1"/>
                </a:solidFill>
              </a:defRPr>
            </a:lvl2pPr>
            <a:lvl3pPr marL="384048" indent="0">
              <a:buClr>
                <a:schemeClr val="tx1"/>
              </a:buClr>
              <a:buFont typeface="Arial"/>
              <a:buNone/>
              <a:defRPr sz="1100">
                <a:solidFill>
                  <a:schemeClr val="tx1"/>
                </a:solidFill>
              </a:defRPr>
            </a:lvl3pPr>
            <a:lvl4pPr marL="566928" indent="0">
              <a:buClr>
                <a:schemeClr val="tx1"/>
              </a:buClr>
              <a:buFont typeface="Arial"/>
              <a:buNone/>
              <a:defRPr sz="1100">
                <a:solidFill>
                  <a:schemeClr val="tx1"/>
                </a:solidFill>
              </a:defRPr>
            </a:lvl4pPr>
            <a:lvl5pPr marL="749808" indent="0">
              <a:buClr>
                <a:schemeClr val="tx1"/>
              </a:buClr>
              <a:buFont typeface="Arial"/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667345-2558-425A-8533-9BFDBCE15005}" type="datetime1">
              <a:rPr lang="en-US"/>
              <a:t>9/30/2021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A98EE3D-8CD1-4C3F-BD1C-C98C9596463C}" type="slidenum">
              <a:rPr lang="en-US"/>
              <a:t>‹#›</a:t>
            </a:fld>
            <a:endParaRPr lang="en-US"/>
          </a:p>
        </p:txBody>
      </p:sp>
      <p:sp>
        <p:nvSpPr>
          <p:cNvPr id="7" name="Rectangle"/>
          <p:cNvSpPr/>
          <p:nvPr userDrawn="1"/>
        </p:nvSpPr>
        <p:spPr bwMode="auto">
          <a:xfrm flipH="1">
            <a:off x="0" y="0"/>
            <a:ext cx="12192000" cy="6858000"/>
          </a:xfrm>
          <a:prstGeom prst="rect">
            <a:avLst/>
          </a:prstGeom>
          <a:solidFill>
            <a:srgbClr val="348C8D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8" name="Rectangle"/>
          <p:cNvSpPr/>
          <p:nvPr userDrawn="1"/>
        </p:nvSpPr>
        <p:spPr bwMode="auto"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cxnSp>
        <p:nvCxnSpPr>
          <p:cNvPr id="9" name="Straight Connector 6"/>
          <p:cNvCxnSpPr>
            <a:cxnSpLocks/>
          </p:cNvCxnSpPr>
          <p:nvPr userDrawn="1"/>
        </p:nvCxnSpPr>
        <p:spPr bwMode="auto">
          <a:xfrm>
            <a:off x="6818393" y="999565"/>
            <a:ext cx="0" cy="48588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635000" y="3135207"/>
            <a:ext cx="5460991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 cap="all"/>
            </a:lvl1pPr>
          </a:lstStyle>
          <a:p>
            <a:pPr>
              <a:defRPr/>
            </a:pPr>
            <a:r>
              <a:rPr lang="en-US"/>
              <a:t>Title goes here</a:t>
            </a:r>
            <a:endParaRPr/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 bwMode="auto">
          <a:xfrm>
            <a:off x="7540794" y="831286"/>
            <a:ext cx="4016206" cy="5195424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/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/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/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/>
            </a:lvl5pPr>
          </a:lstStyle>
          <a:p>
            <a:pPr lvl="0">
              <a:defRPr/>
            </a:pPr>
            <a:r>
              <a:rPr lang="en-US"/>
              <a:t>Quote Goes Here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tangle"/>
          <p:cNvSpPr/>
          <p:nvPr userDrawn="1"/>
        </p:nvSpPr>
        <p:spPr bwMode="auto"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</a:defRPr>
            </a:pPr>
            <a:endParaRPr lang="en-US" sz="160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2D6E202-B606-4609-B914-27C9371A1F6D}" type="datetime1">
              <a:rPr lang="en-US"/>
              <a:t>9/30/2021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A98EE3D-8CD1-4C3F-BD1C-C98C9596463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sldNum="0"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2800" spc="-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/>
        <a:buChar char=" "/>
        <a:defRPr sz="20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>
        <a:lnSpc>
          <a:spcPct val="100000"/>
        </a:lnSpc>
        <a:spcBef>
          <a:spcPts val="200"/>
        </a:spcBef>
        <a:spcAft>
          <a:spcPts val="400"/>
        </a:spcAft>
        <a:buClrTx/>
        <a:buFont typeface="Calibri"/>
        <a:buChar char="◦"/>
        <a:defRPr sz="18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>
        <a:lnSpc>
          <a:spcPct val="100000"/>
        </a:lnSpc>
        <a:spcBef>
          <a:spcPts val="200"/>
        </a:spcBef>
        <a:spcAft>
          <a:spcPts val="400"/>
        </a:spcAft>
        <a:buClrTx/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>
        <a:lnSpc>
          <a:spcPct val="100000"/>
        </a:lnSpc>
        <a:spcBef>
          <a:spcPts val="200"/>
        </a:spcBef>
        <a:spcAft>
          <a:spcPts val="400"/>
        </a:spcAft>
        <a:buClrTx/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>
        <a:lnSpc>
          <a:spcPct val="100000"/>
        </a:lnSpc>
        <a:spcBef>
          <a:spcPts val="200"/>
        </a:spcBef>
        <a:spcAft>
          <a:spcPts val="400"/>
        </a:spcAft>
        <a:buClrTx/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/>
        <a:buChar char="◦"/>
        <a:defRPr sz="14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17/06/relationships/model3d" Target="../media/model3d2.glb"/><Relationship Id="rId5" Type="http://schemas.openxmlformats.org/officeDocument/2006/relationships/image" Target="../media/image25.png"/><Relationship Id="rId4" Type="http://schemas.microsoft.com/office/2017/06/relationships/model3d" Target="../media/model3d1.glb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14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v4MX6fMQcbvZ9Vq7eyUSVA" TargetMode="External"/><Relationship Id="rId3" Type="http://schemas.openxmlformats.org/officeDocument/2006/relationships/hyperlink" Target="mailto:Truls@futurum.no" TargetMode="External"/><Relationship Id="rId7" Type="http://schemas.openxmlformats.org/officeDocument/2006/relationships/hyperlink" Target="https://www.instagram.com/h2020_auroral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Auroralproject" TargetMode="External"/><Relationship Id="rId11" Type="http://schemas.openxmlformats.org/officeDocument/2006/relationships/hyperlink" Target="https://vimeo.com/h2020auroral" TargetMode="External"/><Relationship Id="rId5" Type="http://schemas.openxmlformats.org/officeDocument/2006/relationships/hyperlink" Target="http://www.auroral.eu/" TargetMode="External"/><Relationship Id="rId10" Type="http://schemas.openxmlformats.org/officeDocument/2006/relationships/hyperlink" Target="https://twitter.com/AURORAL_H2020" TargetMode="External"/><Relationship Id="rId4" Type="http://schemas.openxmlformats.org/officeDocument/2006/relationships/hyperlink" Target="mailto:Mikael.af.ekenstam@smartinnovationnorway.com" TargetMode="External"/><Relationship Id="rId9" Type="http://schemas.openxmlformats.org/officeDocument/2006/relationships/hyperlink" Target="https://www.linkedin.com/groups/9017395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.sv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comments" Target="../comments/commen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ctrTitle"/>
          </p:nvPr>
        </p:nvSpPr>
        <p:spPr bwMode="auto">
          <a:xfrm>
            <a:off x="1065007" y="2122924"/>
            <a:ext cx="10058400" cy="240781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PT" sz="5400" dirty="0" err="1"/>
              <a:t>Bruk</a:t>
            </a:r>
            <a:r>
              <a:rPr lang="pt-PT" sz="5400" dirty="0"/>
              <a:t> </a:t>
            </a:r>
            <a:r>
              <a:rPr lang="pt-PT" sz="5400" dirty="0" err="1"/>
              <a:t>av</a:t>
            </a:r>
            <a:r>
              <a:rPr lang="pt-PT" sz="5400" dirty="0"/>
              <a:t> data </a:t>
            </a:r>
            <a:r>
              <a:rPr lang="pt-PT" sz="5400" dirty="0" err="1"/>
              <a:t>og</a:t>
            </a:r>
            <a:r>
              <a:rPr lang="pt-PT" sz="5400" dirty="0"/>
              <a:t> </a:t>
            </a:r>
            <a:r>
              <a:rPr lang="pt-PT" sz="5400" dirty="0" err="1"/>
              <a:t>digitale</a:t>
            </a:r>
            <a:r>
              <a:rPr lang="pt-PT" sz="5400" dirty="0"/>
              <a:t> </a:t>
            </a:r>
            <a:r>
              <a:rPr lang="pt-PT" sz="5400" dirty="0" err="1"/>
              <a:t>plattformer</a:t>
            </a:r>
            <a:r>
              <a:rPr lang="pt-PT" sz="5400" dirty="0"/>
              <a:t> for å </a:t>
            </a:r>
            <a:r>
              <a:rPr lang="pt-PT" sz="5400" dirty="0" err="1"/>
              <a:t>styrke</a:t>
            </a:r>
            <a:r>
              <a:rPr lang="pt-PT" sz="5400" dirty="0"/>
              <a:t> </a:t>
            </a:r>
            <a:r>
              <a:rPr lang="pt-PT" sz="5400" dirty="0" err="1"/>
              <a:t>reiselivet</a:t>
            </a:r>
            <a:r>
              <a:rPr lang="pt-PT" sz="5400" dirty="0"/>
              <a:t> i </a:t>
            </a:r>
            <a:r>
              <a:rPr lang="pt-PT" sz="5400" dirty="0" err="1"/>
              <a:t>distriktene</a:t>
            </a:r>
            <a:endParaRPr lang="nb-NO" dirty="0" err="1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2F48672-23E2-440D-972A-BB240D613A6B}"/>
              </a:ext>
            </a:extLst>
          </p:cNvPr>
          <p:cNvSpPr txBox="1">
            <a:spLocks/>
          </p:cNvSpPr>
          <p:nvPr/>
        </p:nvSpPr>
        <p:spPr bwMode="auto">
          <a:xfrm>
            <a:off x="1180289" y="1542640"/>
            <a:ext cx="3486552" cy="9783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8000" cap="all" spc="-5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GB" sz="2400" dirty="0" err="1"/>
          </a:p>
        </p:txBody>
      </p:sp>
      <p:sp>
        <p:nvSpPr>
          <p:cNvPr id="10" name="Subtitle 10">
            <a:extLst>
              <a:ext uri="{FF2B5EF4-FFF2-40B4-BE49-F238E27FC236}">
                <a16:creationId xmlns:a16="http://schemas.microsoft.com/office/drawing/2014/main" id="{44BD772F-1D58-4F4D-B5F5-F591A976F46A}"/>
              </a:ext>
            </a:extLst>
          </p:cNvPr>
          <p:cNvSpPr txBox="1">
            <a:spLocks/>
          </p:cNvSpPr>
          <p:nvPr/>
        </p:nvSpPr>
        <p:spPr bwMode="auto">
          <a:xfrm>
            <a:off x="1008113" y="4989029"/>
            <a:ext cx="5131736" cy="6526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None/>
              <a:defRPr sz="2400" cap="all" spc="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PT" sz="1400" dirty="0"/>
              <a:t>Mikael af Ekenstam og truls Torblå 29.09.2021</a:t>
            </a:r>
          </a:p>
        </p:txBody>
      </p:sp>
      <p:pic>
        <p:nvPicPr>
          <p:cNvPr id="13" name="Picture 7" descr="Text&#10;&#10;Description automatically generated">
            <a:extLst>
              <a:ext uri="{FF2B5EF4-FFF2-40B4-BE49-F238E27FC236}">
                <a16:creationId xmlns:a16="http://schemas.microsoft.com/office/drawing/2014/main" id="{0FA8B873-D5B4-4D29-A4E1-84A9D5F61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984432" y="5196738"/>
            <a:ext cx="1199455" cy="626923"/>
          </a:xfrm>
          <a:prstGeom prst="rect">
            <a:avLst/>
          </a:prstGeom>
        </p:spPr>
      </p:pic>
      <p:pic>
        <p:nvPicPr>
          <p:cNvPr id="3" name="Bilde 3">
            <a:extLst>
              <a:ext uri="{FF2B5EF4-FFF2-40B4-BE49-F238E27FC236}">
                <a16:creationId xmlns:a16="http://schemas.microsoft.com/office/drawing/2014/main" id="{D0A478EE-ADCD-4195-9E50-9C43CE3CA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318" y="4989985"/>
            <a:ext cx="2393093" cy="10999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726647-7281-4C07-89A2-344EC8FC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3" y="660287"/>
            <a:ext cx="10058400" cy="587584"/>
          </a:xfrm>
        </p:spPr>
        <p:txBody>
          <a:bodyPr/>
          <a:lstStyle/>
          <a:p>
            <a:pPr algn="ctr"/>
            <a:r>
              <a:rPr lang="nb-NO" dirty="0"/>
              <a:t>Tiltenkte attraksjoner</a:t>
            </a:r>
          </a:p>
        </p:txBody>
      </p:sp>
      <p:pic>
        <p:nvPicPr>
          <p:cNvPr id="8" name="Bilde 7" descr="Et bilde som inneholder kart&#10;&#10;Automatisk generert beskrivelse">
            <a:extLst>
              <a:ext uri="{FF2B5EF4-FFF2-40B4-BE49-F238E27FC236}">
                <a16:creationId xmlns:a16="http://schemas.microsoft.com/office/drawing/2014/main" id="{3859C036-57D4-4BF4-9D02-FCA2832EB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7" b="2527"/>
          <a:stretch/>
        </p:blipFill>
        <p:spPr>
          <a:xfrm>
            <a:off x="2524262" y="1099148"/>
            <a:ext cx="6209037" cy="5126451"/>
          </a:xfrm>
          <a:prstGeom prst="rect">
            <a:avLst/>
          </a:prstGeom>
        </p:spPr>
      </p:pic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22D2104F-4539-4CFF-8F4D-745C391D79B0}"/>
              </a:ext>
            </a:extLst>
          </p:cNvPr>
          <p:cNvSpPr/>
          <p:nvPr/>
        </p:nvSpPr>
        <p:spPr>
          <a:xfrm>
            <a:off x="9305925" y="1275327"/>
            <a:ext cx="1824788" cy="6116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Tore </a:t>
            </a:r>
            <a:r>
              <a:rPr lang="en-US" dirty="0" err="1"/>
              <a:t>Hunds</a:t>
            </a:r>
            <a:r>
              <a:rPr lang="en-US" dirty="0"/>
              <a:t> Rike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50486753-C7F6-4484-83CE-860B5D489C07}"/>
              </a:ext>
            </a:extLst>
          </p:cNvPr>
          <p:cNvSpPr/>
          <p:nvPr/>
        </p:nvSpPr>
        <p:spPr>
          <a:xfrm>
            <a:off x="9308432" y="3273070"/>
            <a:ext cx="1824788" cy="6116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Rombaksbotn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7236840-D83E-48FD-AA0F-DFD8C32E208F}"/>
              </a:ext>
            </a:extLst>
          </p:cNvPr>
          <p:cNvSpPr/>
          <p:nvPr/>
        </p:nvSpPr>
        <p:spPr>
          <a:xfrm>
            <a:off x="9290886" y="2232839"/>
            <a:ext cx="1824788" cy="6116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Narvikfjellet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14BE8C01-7136-4234-8250-3EC683634CA0}"/>
              </a:ext>
            </a:extLst>
          </p:cNvPr>
          <p:cNvSpPr/>
          <p:nvPr/>
        </p:nvSpPr>
        <p:spPr>
          <a:xfrm>
            <a:off x="9303419" y="4401030"/>
            <a:ext cx="1814762" cy="6116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 err="1"/>
              <a:t>Beisfjord</a:t>
            </a:r>
            <a:r>
              <a:rPr lang="en-US" dirty="0"/>
              <a:t> </a:t>
            </a:r>
            <a:r>
              <a:rPr lang="en-US" dirty="0" err="1"/>
              <a:t>minnelund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EFD77B9C-2052-4949-9E36-9283128534BE}"/>
              </a:ext>
            </a:extLst>
          </p:cNvPr>
          <p:cNvSpPr/>
          <p:nvPr/>
        </p:nvSpPr>
        <p:spPr>
          <a:xfrm>
            <a:off x="9305925" y="5315931"/>
            <a:ext cx="1814762" cy="61160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Reinnesfjellet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EED4A76-9DF3-4493-AC1E-DB5416FD4995}"/>
              </a:ext>
            </a:extLst>
          </p:cNvPr>
          <p:cNvCxnSpPr/>
          <p:nvPr/>
        </p:nvCxnSpPr>
        <p:spPr>
          <a:xfrm flipH="1" flipV="1">
            <a:off x="6428537" y="5114363"/>
            <a:ext cx="2909973" cy="5344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C3D7A5-5A03-4FCF-B798-E19A5E08B65C}"/>
              </a:ext>
            </a:extLst>
          </p:cNvPr>
          <p:cNvCxnSpPr/>
          <p:nvPr/>
        </p:nvCxnSpPr>
        <p:spPr>
          <a:xfrm flipH="1" flipV="1">
            <a:off x="6860573" y="4582182"/>
            <a:ext cx="2432819" cy="1692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B21AF39-CE39-4FAC-80F5-A342AF5C66A9}"/>
              </a:ext>
            </a:extLst>
          </p:cNvPr>
          <p:cNvCxnSpPr/>
          <p:nvPr/>
        </p:nvCxnSpPr>
        <p:spPr>
          <a:xfrm flipH="1">
            <a:off x="6604933" y="2528137"/>
            <a:ext cx="2751122" cy="17724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67A280-3C2B-4B1D-8B6A-9D9A0E33A4A8}"/>
              </a:ext>
            </a:extLst>
          </p:cNvPr>
          <p:cNvCxnSpPr/>
          <p:nvPr/>
        </p:nvCxnSpPr>
        <p:spPr>
          <a:xfrm flipH="1">
            <a:off x="7534087" y="3614330"/>
            <a:ext cx="1764318" cy="7881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B04434-A456-43A8-9A0C-C8BD5AC333BD}"/>
              </a:ext>
            </a:extLst>
          </p:cNvPr>
          <p:cNvCxnSpPr/>
          <p:nvPr/>
        </p:nvCxnSpPr>
        <p:spPr>
          <a:xfrm flipH="1">
            <a:off x="4606373" y="1570623"/>
            <a:ext cx="4694537" cy="73815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756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0E2A5C2-909C-4745-8F62-209B15FC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Demonstrasjonsprosjekt - Reinnesfjellet</a:t>
            </a:r>
            <a:endParaRPr lang="nb-NO" dirty="0"/>
          </a:p>
        </p:txBody>
      </p:sp>
      <p:pic>
        <p:nvPicPr>
          <p:cNvPr id="9" name="Picture 8" descr="A picture containing sky, outdoor, mountain, ground&#10;&#10;Description automatically generated">
            <a:extLst>
              <a:ext uri="{FF2B5EF4-FFF2-40B4-BE49-F238E27FC236}">
                <a16:creationId xmlns:a16="http://schemas.microsoft.com/office/drawing/2014/main" id="{47526CB3-694D-4AC8-A262-87690DC4D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033" y="1530455"/>
            <a:ext cx="6181933" cy="463645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78771A0-A8B2-4F4E-B4D6-9F625CCC0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8" y="1504128"/>
            <a:ext cx="1969189" cy="2330593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7BF9A8BE-A4B4-425C-879F-AEEB6C422D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43" b="7267"/>
          <a:stretch/>
        </p:blipFill>
        <p:spPr>
          <a:xfrm>
            <a:off x="767408" y="3800644"/>
            <a:ext cx="2165315" cy="2366261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AB66172-713C-4BD3-BF2C-9C0694154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6653" y="836712"/>
            <a:ext cx="2336809" cy="1398357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F8CE1DFD-A804-48E9-AD69-E298821552FF}"/>
              </a:ext>
            </a:extLst>
          </p:cNvPr>
          <p:cNvSpPr/>
          <p:nvPr/>
        </p:nvSpPr>
        <p:spPr>
          <a:xfrm>
            <a:off x="9133847" y="818597"/>
            <a:ext cx="2382423" cy="1425654"/>
          </a:xfrm>
          <a:prstGeom prst="wedgeRectCallout">
            <a:avLst>
              <a:gd name="adj1" fmla="val -195859"/>
              <a:gd name="adj2" fmla="val 15157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Picture 1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91146AD-4BFB-4758-96DD-CC09844A16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7884" y="2348880"/>
            <a:ext cx="2255944" cy="1425654"/>
          </a:xfrm>
          <a:prstGeom prst="rect">
            <a:avLst/>
          </a:prstGeom>
        </p:spPr>
      </p:pic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FF5CE8D0-0870-4861-BA42-A42DAB1A8670}"/>
              </a:ext>
            </a:extLst>
          </p:cNvPr>
          <p:cNvSpPr/>
          <p:nvPr/>
        </p:nvSpPr>
        <p:spPr bwMode="auto">
          <a:xfrm>
            <a:off x="9143433" y="2348880"/>
            <a:ext cx="2382423" cy="1425654"/>
          </a:xfrm>
          <a:prstGeom prst="wedgeRectCallout">
            <a:avLst>
              <a:gd name="adj1" fmla="val -166970"/>
              <a:gd name="adj2" fmla="val 770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83CE86A3-DD3C-4A7A-A0E5-E1AD1186FD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666"/>
          <a:stretch/>
        </p:blipFill>
        <p:spPr>
          <a:xfrm>
            <a:off x="9312648" y="3890033"/>
            <a:ext cx="2111944" cy="2276872"/>
          </a:xfrm>
          <a:prstGeom prst="rect">
            <a:avLst/>
          </a:prstGeom>
        </p:spPr>
      </p:pic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8464CCBE-3A37-471F-A839-D91E98CE135A}"/>
              </a:ext>
            </a:extLst>
          </p:cNvPr>
          <p:cNvSpPr/>
          <p:nvPr/>
        </p:nvSpPr>
        <p:spPr bwMode="auto">
          <a:xfrm>
            <a:off x="9259276" y="3875553"/>
            <a:ext cx="2237324" cy="2276871"/>
          </a:xfrm>
          <a:prstGeom prst="wedgeRectCallout">
            <a:avLst>
              <a:gd name="adj1" fmla="val -206184"/>
              <a:gd name="adj2" fmla="val 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F99423-E7B8-42F9-A3DC-6870C9210B27}"/>
              </a:ext>
            </a:extLst>
          </p:cNvPr>
          <p:cNvSpPr txBox="1"/>
          <p:nvPr/>
        </p:nvSpPr>
        <p:spPr>
          <a:xfrm>
            <a:off x="3472635" y="6385157"/>
            <a:ext cx="695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Besøksforvaltning: Kontroll på parkeringsplasser, slitasje på sårbar natur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D6E482A-15B0-4C6A-96B5-AB01CD0D2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1674" y="1530455"/>
            <a:ext cx="6136654" cy="4692736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7430540E-8052-49FD-B87D-2027B770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36712"/>
            <a:ext cx="10058400" cy="587584"/>
          </a:xfrm>
        </p:spPr>
        <p:txBody>
          <a:bodyPr/>
          <a:lstStyle/>
          <a:p>
            <a:pPr algn="ctr"/>
            <a:r>
              <a:rPr lang="nb-NO" dirty="0"/>
              <a:t>Eksempel på ønsket målsetning </a:t>
            </a:r>
            <a:r>
              <a:rPr lang="nb-NO" dirty="0" err="1"/>
              <a:t>Reinnesfjellet</a:t>
            </a:r>
            <a:endParaRPr lang="nb-NO" dirty="0"/>
          </a:p>
        </p:txBody>
      </p:sp>
      <p:sp>
        <p:nvSpPr>
          <p:cNvPr id="7" name="Snakkeboble: rektangel 6">
            <a:extLst>
              <a:ext uri="{FF2B5EF4-FFF2-40B4-BE49-F238E27FC236}">
                <a16:creationId xmlns:a16="http://schemas.microsoft.com/office/drawing/2014/main" id="{4C226113-A5E7-4CB1-B5F2-D3068FB94BD0}"/>
              </a:ext>
            </a:extLst>
          </p:cNvPr>
          <p:cNvSpPr/>
          <p:nvPr/>
        </p:nvSpPr>
        <p:spPr>
          <a:xfrm>
            <a:off x="9120336" y="1530455"/>
            <a:ext cx="2376264" cy="4692736"/>
          </a:xfrm>
          <a:prstGeom prst="wedgeRectCallout">
            <a:avLst>
              <a:gd name="adj1" fmla="val -156777"/>
              <a:gd name="adj2" fmla="val -2327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nb-NO" dirty="0"/>
              <a:t>Ankommer turistkontoret i Narvik</a:t>
            </a:r>
          </a:p>
          <a:p>
            <a:pPr algn="ctr"/>
            <a:endParaRPr lang="nb-NO" dirty="0"/>
          </a:p>
          <a:p>
            <a:pPr marL="285750" indent="-285750" algn="ctr">
              <a:buFontTx/>
              <a:buChar char="-"/>
            </a:pPr>
            <a:r>
              <a:rPr lang="nb-NO" dirty="0"/>
              <a:t>Skanner en QR-kode som gir oversikt over attraksjoner i Narvikregionen</a:t>
            </a:r>
          </a:p>
          <a:p>
            <a:pPr algn="ctr"/>
            <a:endParaRPr lang="nb-NO" dirty="0"/>
          </a:p>
          <a:p>
            <a:pPr marL="285750" indent="-285750" algn="ctr">
              <a:buFontTx/>
              <a:buChar char="-"/>
            </a:pPr>
            <a:r>
              <a:rPr lang="nb-NO" dirty="0"/>
              <a:t> Får informasjon om </a:t>
            </a:r>
            <a:r>
              <a:rPr lang="nb-NO" dirty="0" err="1"/>
              <a:t>Reinnesfjellet</a:t>
            </a:r>
            <a:r>
              <a:rPr lang="nb-NO" dirty="0"/>
              <a:t> </a:t>
            </a:r>
          </a:p>
        </p:txBody>
      </p:sp>
      <p:pic>
        <p:nvPicPr>
          <p:cNvPr id="1026" name="Picture 2" descr="Vi lanserer QR-koder | Mediq">
            <a:extLst>
              <a:ext uri="{FF2B5EF4-FFF2-40B4-BE49-F238E27FC236}">
                <a16:creationId xmlns:a16="http://schemas.microsoft.com/office/drawing/2014/main" id="{C3A4E444-2872-47E2-8D5C-95161EFA3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4" y="2606649"/>
            <a:ext cx="2252316" cy="254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227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1DCCCEC-5342-4FF6-8D5A-6B5106792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71664" y="1628800"/>
            <a:ext cx="6026515" cy="4608512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625E74E3-8451-4498-86DF-12AE10066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Sømløst transporttilbud hele veien</a:t>
            </a:r>
          </a:p>
        </p:txBody>
      </p:sp>
      <p:sp>
        <p:nvSpPr>
          <p:cNvPr id="6" name="Snakkeboble: rektangel 5">
            <a:extLst>
              <a:ext uri="{FF2B5EF4-FFF2-40B4-BE49-F238E27FC236}">
                <a16:creationId xmlns:a16="http://schemas.microsoft.com/office/drawing/2014/main" id="{D572A99C-C475-491F-9CE8-8ECEBC0EDF3F}"/>
              </a:ext>
            </a:extLst>
          </p:cNvPr>
          <p:cNvSpPr/>
          <p:nvPr/>
        </p:nvSpPr>
        <p:spPr>
          <a:xfrm>
            <a:off x="9192344" y="1614679"/>
            <a:ext cx="2304256" cy="4608512"/>
          </a:xfrm>
          <a:prstGeom prst="wedgeRectCallout">
            <a:avLst>
              <a:gd name="adj1" fmla="val -49725"/>
              <a:gd name="adj2" fmla="val 22173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nb-NO" dirty="0"/>
              <a:t>Ruteplanlegger med et sømløst transporttilbud knyttes til attraksjonen med et mål om størst mulig fleksibilitet</a:t>
            </a:r>
          </a:p>
          <a:p>
            <a:pPr algn="ctr"/>
            <a:endParaRPr lang="nb-NO" dirty="0"/>
          </a:p>
          <a:p>
            <a:pPr marL="285750" indent="-285750" algn="ctr">
              <a:buFontTx/>
              <a:buChar char="-"/>
            </a:pPr>
            <a:r>
              <a:rPr lang="nb-NO" dirty="0"/>
              <a:t>Kombinasjon av offentlig kollektiv, on-</a:t>
            </a:r>
            <a:r>
              <a:rPr lang="nb-NO" dirty="0" err="1"/>
              <a:t>demand</a:t>
            </a:r>
            <a:r>
              <a:rPr lang="nb-NO" dirty="0"/>
              <a:t> og last-</a:t>
            </a:r>
            <a:r>
              <a:rPr lang="nb-NO" dirty="0" err="1"/>
              <a:t>mile</a:t>
            </a:r>
            <a:r>
              <a:rPr lang="nb-NO" dirty="0"/>
              <a:t> løsninger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-modell 6" descr="Double-Decker">
                <a:extLst>
                  <a:ext uri="{FF2B5EF4-FFF2-40B4-BE49-F238E27FC236}">
                    <a16:creationId xmlns:a16="http://schemas.microsoft.com/office/drawing/2014/main" id="{E43D115C-7827-4A19-8862-0733094723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26683944"/>
                  </p:ext>
                </p:extLst>
              </p:nvPr>
            </p:nvGraphicFramePr>
            <p:xfrm>
              <a:off x="5519936" y="2780928"/>
              <a:ext cx="767900" cy="7679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67900" cy="767900"/>
                    </a:xfrm>
                    <a:prstGeom prst="rect">
                      <a:avLst/>
                    </a:prstGeom>
                  </am3d:spPr>
                  <am3d:camera>
                    <am3d:pos x="0" y="0" z="668115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86499" d="1000000"/>
                    <am3d:preTrans dx="0" dy="-1497291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754255" ay="-1870077" az="-96935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943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-modell 6" descr="Double-Decker">
                <a:extLst>
                  <a:ext uri="{FF2B5EF4-FFF2-40B4-BE49-F238E27FC236}">
                    <a16:creationId xmlns:a16="http://schemas.microsoft.com/office/drawing/2014/main" id="{E43D115C-7827-4A19-8862-0733094723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9936" y="2780928"/>
                <a:ext cx="767900" cy="7679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-modell 7" descr="Traveler Orange">
                <a:extLst>
                  <a:ext uri="{FF2B5EF4-FFF2-40B4-BE49-F238E27FC236}">
                    <a16:creationId xmlns:a16="http://schemas.microsoft.com/office/drawing/2014/main" id="{568F6932-858B-4651-A32C-D13AE499BB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6907565"/>
                  </p:ext>
                </p:extLst>
              </p:nvPr>
            </p:nvGraphicFramePr>
            <p:xfrm>
              <a:off x="6512470" y="4799663"/>
              <a:ext cx="535465" cy="42552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535465" cy="425520"/>
                    </a:xfrm>
                    <a:prstGeom prst="rect">
                      <a:avLst/>
                    </a:prstGeom>
                  </am3d:spPr>
                  <am3d:camera>
                    <am3d:pos x="0" y="0" z="623537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1942965" d="1000000"/>
                    <am3d:preTrans dx="0" dy="-7726765" dz="8672"/>
                    <am3d:scale>
                      <am3d:sx n="1000000" d="1000000"/>
                      <am3d:sy n="1000000" d="1000000"/>
                      <am3d:sz n="1000000" d="1000000"/>
                    </am3d:scale>
                    <am3d:rot ax="3526503" ay="-3567316" az="-329153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6066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-modell 7" descr="Traveler Orange">
                <a:extLst>
                  <a:ext uri="{FF2B5EF4-FFF2-40B4-BE49-F238E27FC236}">
                    <a16:creationId xmlns:a16="http://schemas.microsoft.com/office/drawing/2014/main" id="{568F6932-858B-4651-A32C-D13AE499BB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12470" y="4799663"/>
                <a:ext cx="535465" cy="42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-modell 8" descr="Bicycle">
                <a:extLst>
                  <a:ext uri="{FF2B5EF4-FFF2-40B4-BE49-F238E27FC236}">
                    <a16:creationId xmlns:a16="http://schemas.microsoft.com/office/drawing/2014/main" id="{B1258949-8EF8-49AA-A9A0-BDA8D23500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08675076"/>
                  </p:ext>
                </p:extLst>
              </p:nvPr>
            </p:nvGraphicFramePr>
            <p:xfrm>
              <a:off x="6084921" y="4533470"/>
              <a:ext cx="563794" cy="532385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563794" cy="532385"/>
                    </a:xfrm>
                    <a:prstGeom prst="rect">
                      <a:avLst/>
                    </a:prstGeom>
                  </am3d:spPr>
                  <am3d:camera>
                    <am3d:pos x="0" y="0" z="562221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19265" d="1000000"/>
                    <am3d:preTrans dx="0" dy="-10663436" dz="-369062"/>
                    <am3d:scale>
                      <am3d:sx n="1000000" d="1000000"/>
                      <am3d:sy n="1000000" d="1000000"/>
                      <am3d:sz n="1000000" d="1000000"/>
                    </am3d:scale>
                    <am3d:rot ax="981504" ay="-2339913" az="-62793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8496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-modell 8" descr="Bicycle">
                <a:extLst>
                  <a:ext uri="{FF2B5EF4-FFF2-40B4-BE49-F238E27FC236}">
                    <a16:creationId xmlns:a16="http://schemas.microsoft.com/office/drawing/2014/main" id="{B1258949-8EF8-49AA-A9A0-BDA8D23500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84921" y="4533470"/>
                <a:ext cx="563794" cy="5323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1792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2EF0ED40-7176-4FD8-8FCB-96AAAB27C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Digital </a:t>
            </a:r>
            <a:r>
              <a:rPr lang="nb-NO" dirty="0" err="1"/>
              <a:t>guiding</a:t>
            </a:r>
            <a:r>
              <a:rPr lang="nb-NO" dirty="0"/>
              <a:t> tjeneste</a:t>
            </a:r>
          </a:p>
        </p:txBody>
      </p:sp>
      <p:pic>
        <p:nvPicPr>
          <p:cNvPr id="4" name="Plassholder for innhold 4">
            <a:extLst>
              <a:ext uri="{FF2B5EF4-FFF2-40B4-BE49-F238E27FC236}">
                <a16:creationId xmlns:a16="http://schemas.microsoft.com/office/drawing/2014/main" id="{7F4CC156-8867-4698-B7FC-B2168E7E0F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656" y="1597735"/>
            <a:ext cx="6048672" cy="4625455"/>
          </a:xfrm>
        </p:spPr>
      </p:pic>
      <p:sp>
        <p:nvSpPr>
          <p:cNvPr id="5" name="Snakkeboble: rektangel 4">
            <a:extLst>
              <a:ext uri="{FF2B5EF4-FFF2-40B4-BE49-F238E27FC236}">
                <a16:creationId xmlns:a16="http://schemas.microsoft.com/office/drawing/2014/main" id="{65D0CF9A-7EB9-4064-BA5A-B1F40642D1F2}"/>
              </a:ext>
            </a:extLst>
          </p:cNvPr>
          <p:cNvSpPr/>
          <p:nvPr/>
        </p:nvSpPr>
        <p:spPr>
          <a:xfrm>
            <a:off x="9120336" y="1530455"/>
            <a:ext cx="2376264" cy="4692736"/>
          </a:xfrm>
          <a:prstGeom prst="wedgeRectCallout">
            <a:avLst>
              <a:gd name="adj1" fmla="val -165726"/>
              <a:gd name="adj2" fmla="val 2317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nb-NO" dirty="0"/>
              <a:t>Ankommer </a:t>
            </a:r>
            <a:r>
              <a:rPr lang="nb-NO" dirty="0" err="1"/>
              <a:t>Reinneset</a:t>
            </a:r>
            <a:endParaRPr lang="nb-NO" dirty="0"/>
          </a:p>
          <a:p>
            <a:pPr algn="ctr"/>
            <a:endParaRPr lang="nb-NO" dirty="0"/>
          </a:p>
          <a:p>
            <a:pPr marL="285750" indent="-285750" algn="ctr">
              <a:buFontTx/>
              <a:buChar char="-"/>
            </a:pPr>
            <a:r>
              <a:rPr lang="nb-NO" dirty="0"/>
              <a:t>Benytte en digital veiledningstjeneste</a:t>
            </a:r>
          </a:p>
          <a:p>
            <a:pPr algn="ctr"/>
            <a:endParaRPr lang="nb-NO" dirty="0"/>
          </a:p>
          <a:p>
            <a:pPr marL="285750" indent="-285750" algn="ctr">
              <a:buFontTx/>
              <a:buChar char="-"/>
            </a:pPr>
            <a:r>
              <a:rPr lang="nb-NO" dirty="0"/>
              <a:t> Styre unna sårbar natur(besøksforvaltning)</a:t>
            </a:r>
          </a:p>
          <a:p>
            <a:pPr marL="285750" indent="-285750" algn="ctr">
              <a:buFontTx/>
              <a:buChar char="-"/>
            </a:pPr>
            <a:r>
              <a:rPr lang="nb-NO" dirty="0"/>
              <a:t>Oppleve krigshistorie ved nye digitale tjenester</a:t>
            </a:r>
          </a:p>
        </p:txBody>
      </p:sp>
      <p:pic>
        <p:nvPicPr>
          <p:cNvPr id="3074" name="Picture 2" descr="Technology presents challenges and opportunity for tour guides: Travel  Weekly">
            <a:extLst>
              <a:ext uri="{FF2B5EF4-FFF2-40B4-BE49-F238E27FC236}">
                <a16:creationId xmlns:a16="http://schemas.microsoft.com/office/drawing/2014/main" id="{B1549B8B-06DE-4048-9BA1-65542DA10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605228"/>
            <a:ext cx="2268252" cy="197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091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A31C6082-B492-45FD-B2A8-214034B17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144" y="1196752"/>
            <a:ext cx="10346432" cy="5041582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442F98B1-C948-437E-8D31-14911CA24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8988" y="692696"/>
            <a:ext cx="6696744" cy="587584"/>
          </a:xfrm>
        </p:spPr>
        <p:txBody>
          <a:bodyPr/>
          <a:lstStyle/>
          <a:p>
            <a:r>
              <a:rPr lang="nb-NO" dirty="0"/>
              <a:t>Digital </a:t>
            </a:r>
            <a:r>
              <a:rPr lang="nb-NO" dirty="0" err="1"/>
              <a:t>guiding</a:t>
            </a:r>
            <a:r>
              <a:rPr lang="nb-NO" dirty="0"/>
              <a:t> - Historiefortelling</a:t>
            </a:r>
          </a:p>
        </p:txBody>
      </p:sp>
      <p:sp>
        <p:nvSpPr>
          <p:cNvPr id="6" name="Snakkeboble: rektangel 5">
            <a:extLst>
              <a:ext uri="{FF2B5EF4-FFF2-40B4-BE49-F238E27FC236}">
                <a16:creationId xmlns:a16="http://schemas.microsoft.com/office/drawing/2014/main" id="{CFBDC4CF-FCA6-4A75-AA2B-FAA60015B3F1}"/>
              </a:ext>
            </a:extLst>
          </p:cNvPr>
          <p:cNvSpPr/>
          <p:nvPr/>
        </p:nvSpPr>
        <p:spPr>
          <a:xfrm>
            <a:off x="6924092" y="2123214"/>
            <a:ext cx="3528392" cy="2160240"/>
          </a:xfrm>
          <a:prstGeom prst="wedgeRectCallout">
            <a:avLst>
              <a:gd name="adj1" fmla="val -73869"/>
              <a:gd name="adj2" fmla="val 516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7" name="Picture 8" descr="A picture containing sky, outdoor, mountain, ground&#10;&#10;Description automatically generated">
            <a:extLst>
              <a:ext uri="{FF2B5EF4-FFF2-40B4-BE49-F238E27FC236}">
                <a16:creationId xmlns:a16="http://schemas.microsoft.com/office/drawing/2014/main" id="{9B26FD24-FF83-4F65-A2CB-87583B995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092" y="2123214"/>
            <a:ext cx="3528392" cy="22328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63B243B2-C839-41D7-8305-D3655EB54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924091" y="3068960"/>
            <a:ext cx="1588535" cy="1290685"/>
          </a:xfrm>
          <a:prstGeom prst="rect">
            <a:avLst/>
          </a:prstGeom>
        </p:spPr>
      </p:pic>
      <p:pic>
        <p:nvPicPr>
          <p:cNvPr id="2052" name="Picture 4" descr="German submarine U-255 - Wikipedia">
            <a:extLst>
              <a:ext uri="{FF2B5EF4-FFF2-40B4-BE49-F238E27FC236}">
                <a16:creationId xmlns:a16="http://schemas.microsoft.com/office/drawing/2014/main" id="{031A9617-52EE-4966-B857-5A1BEA1C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3140968"/>
            <a:ext cx="562644" cy="947756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602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>
            <a:extLst>
              <a:ext uri="{FF2B5EF4-FFF2-40B4-BE49-F238E27FC236}">
                <a16:creationId xmlns:a16="http://schemas.microsoft.com/office/drawing/2014/main" id="{A0844BA7-3348-4756-A7CA-F26249174C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1406883"/>
              </p:ext>
            </p:extLst>
          </p:nvPr>
        </p:nvGraphicFramePr>
        <p:xfrm>
          <a:off x="1775520" y="1700808"/>
          <a:ext cx="7560840" cy="29233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3395">
                  <a:extLst>
                    <a:ext uri="{9D8B030D-6E8A-4147-A177-3AD203B41FA5}">
                      <a16:colId xmlns:a16="http://schemas.microsoft.com/office/drawing/2014/main" val="2237661044"/>
                    </a:ext>
                  </a:extLst>
                </a:gridCol>
                <a:gridCol w="998499">
                  <a:extLst>
                    <a:ext uri="{9D8B030D-6E8A-4147-A177-3AD203B41FA5}">
                      <a16:colId xmlns:a16="http://schemas.microsoft.com/office/drawing/2014/main" val="518743340"/>
                    </a:ext>
                  </a:extLst>
                </a:gridCol>
                <a:gridCol w="3478946">
                  <a:extLst>
                    <a:ext uri="{9D8B030D-6E8A-4147-A177-3AD203B41FA5}">
                      <a16:colId xmlns:a16="http://schemas.microsoft.com/office/drawing/2014/main" val="3582885866"/>
                    </a:ext>
                  </a:extLst>
                </a:gridCol>
              </a:tblGrid>
              <a:tr h="223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 err="1">
                          <a:effectLst/>
                        </a:rPr>
                        <a:t>Edvart</a:t>
                      </a:r>
                      <a:r>
                        <a:rPr lang="en-GB" sz="1000" dirty="0">
                          <a:effectLst/>
                        </a:rPr>
                        <a:t> Per Solvang</a:t>
                      </a:r>
                      <a:endParaRPr lang="nb-NO" sz="1100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ES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 err="1">
                          <a:effectLst/>
                        </a:rPr>
                        <a:t>Skjomen</a:t>
                      </a:r>
                      <a:r>
                        <a:rPr lang="en-GB" sz="1000" dirty="0">
                          <a:effectLst/>
                        </a:rPr>
                        <a:t> </a:t>
                      </a:r>
                      <a:r>
                        <a:rPr lang="en-GB" sz="1000" dirty="0" err="1">
                          <a:effectLst/>
                        </a:rPr>
                        <a:t>bygdeutviklingslag</a:t>
                      </a:r>
                      <a:endParaRPr lang="nb-NO" sz="1100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4336514"/>
                  </a:ext>
                </a:extLst>
              </a:tr>
              <a:tr h="223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Sturla Bangstad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SB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Hålogalandsrådet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03959678"/>
                  </a:ext>
                </a:extLst>
              </a:tr>
              <a:tr h="223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65150" algn="ctr"/>
                        </a:tabLst>
                      </a:pPr>
                      <a:r>
                        <a:rPr lang="en-GB" sz="1000">
                          <a:effectLst/>
                        </a:rPr>
                        <a:t>Sigbjørn Per Elias Astrup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SA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Hålogalandsrådet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54997495"/>
                  </a:ext>
                </a:extLst>
              </a:tr>
              <a:tr h="223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65150" algn="ctr"/>
                        </a:tabLst>
                      </a:pPr>
                      <a:r>
                        <a:rPr lang="en-GB" sz="1000">
                          <a:effectLst/>
                        </a:rPr>
                        <a:t>Kjetil Bjørkaas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KB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>
                          <a:effectLst/>
                        </a:rPr>
                        <a:t>Arctic Train</a:t>
                      </a:r>
                      <a:endParaRPr lang="nb-NO" sz="1100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817782"/>
                  </a:ext>
                </a:extLst>
              </a:tr>
              <a:tr h="223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65150" algn="ctr"/>
                        </a:tabLst>
                      </a:pPr>
                      <a:r>
                        <a:rPr lang="en-GB" sz="1000">
                          <a:effectLst/>
                        </a:rPr>
                        <a:t>Marte Kufaas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MK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Beisfjord Bydeutviklingslag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6099024"/>
                  </a:ext>
                </a:extLst>
              </a:tr>
              <a:tr h="223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65150" algn="ctr"/>
                        </a:tabLst>
                      </a:pPr>
                      <a:r>
                        <a:rPr lang="en-GB" sz="1000">
                          <a:effectLst/>
                        </a:rPr>
                        <a:t>Rune Krane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RK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Busstransport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8337389"/>
                  </a:ext>
                </a:extLst>
              </a:tr>
              <a:tr h="223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65150" algn="ctr"/>
                        </a:tabLst>
                      </a:pPr>
                      <a:r>
                        <a:rPr lang="en-GB" sz="1000">
                          <a:effectLst/>
                        </a:rPr>
                        <a:t>Michelle B. Opshaug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MO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Narviksenteret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3806982"/>
                  </a:ext>
                </a:extLst>
              </a:tr>
              <a:tr h="223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65150" algn="ctr"/>
                        </a:tabLst>
                      </a:pPr>
                      <a:r>
                        <a:rPr lang="en-GB" sz="1000">
                          <a:effectLst/>
                        </a:rPr>
                        <a:t>June Sollund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JS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VisitNarvik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9346722"/>
                  </a:ext>
                </a:extLst>
              </a:tr>
              <a:tr h="223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65150" algn="ctr"/>
                        </a:tabLst>
                      </a:pPr>
                      <a:r>
                        <a:rPr lang="en-GB" sz="1000">
                          <a:effectLst/>
                        </a:rPr>
                        <a:t>Stig Johnny Buvik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SB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Norways Best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7093424"/>
                  </a:ext>
                </a:extLst>
              </a:tr>
              <a:tr h="4569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65150" algn="ctr"/>
                        </a:tabLst>
                      </a:pPr>
                      <a:r>
                        <a:rPr lang="en-GB" sz="1000">
                          <a:effectLst/>
                        </a:rPr>
                        <a:t>Nina Margrethe Dons-Hansen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NDH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Harstad Municipality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5271206"/>
                  </a:ext>
                </a:extLst>
              </a:tr>
              <a:tr h="4569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565150" algn="ctr"/>
                        </a:tabLst>
                      </a:pPr>
                      <a:r>
                        <a:rPr lang="en-GB" sz="1000">
                          <a:effectLst/>
                        </a:rPr>
                        <a:t>Siri Vasshaug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</a:rPr>
                        <a:t>SV</a:t>
                      </a:r>
                      <a:endParaRPr lang="nb-NO" sz="110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dirty="0" err="1">
                          <a:effectLst/>
                        </a:rPr>
                        <a:t>Nordland</a:t>
                      </a:r>
                      <a:r>
                        <a:rPr lang="en-GB" sz="1000" dirty="0">
                          <a:effectLst/>
                        </a:rPr>
                        <a:t> County municipality</a:t>
                      </a:r>
                      <a:endParaRPr lang="nb-NO" sz="1100" dirty="0">
                        <a:solidFill>
                          <a:srgbClr val="7F7F7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859830"/>
                  </a:ext>
                </a:extLst>
              </a:tr>
            </a:tbl>
          </a:graphicData>
        </a:graphic>
      </p:graphicFrame>
      <p:sp>
        <p:nvSpPr>
          <p:cNvPr id="3" name="Tittel 2">
            <a:extLst>
              <a:ext uri="{FF2B5EF4-FFF2-40B4-BE49-F238E27FC236}">
                <a16:creationId xmlns:a16="http://schemas.microsoft.com/office/drawing/2014/main" id="{A050BB55-7D89-4FCD-8127-0FDAAEE68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Referansegruppen – Viktig for best mulig integrering</a:t>
            </a:r>
          </a:p>
        </p:txBody>
      </p:sp>
    </p:spTree>
    <p:extLst>
      <p:ext uri="{BB962C8B-B14F-4D97-AF65-F5344CB8AC3E}">
        <p14:creationId xmlns:p14="http://schemas.microsoft.com/office/powerpoint/2010/main" val="2016011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47D6C9C-DFCE-D04F-8804-B5837C510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6440" y="671256"/>
            <a:ext cx="1518287" cy="93857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93B621-5831-F14F-8B56-D69B7AE651AC}"/>
              </a:ext>
            </a:extLst>
          </p:cNvPr>
          <p:cNvSpPr txBox="1">
            <a:spLocks/>
          </p:cNvSpPr>
          <p:nvPr/>
        </p:nvSpPr>
        <p:spPr bwMode="auto">
          <a:xfrm>
            <a:off x="983432" y="1022249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800" cap="all" spc="-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AURORAL Partners</a:t>
            </a:r>
            <a:endParaRPr lang="x-none" b="1" dirty="0"/>
          </a:p>
        </p:txBody>
      </p:sp>
      <p:pic>
        <p:nvPicPr>
          <p:cNvPr id="5" name="Picture 4" descr="Arrow&#10;&#10;Description automatically generated">
            <a:extLst>
              <a:ext uri="{FF2B5EF4-FFF2-40B4-BE49-F238E27FC236}">
                <a16:creationId xmlns:a16="http://schemas.microsoft.com/office/drawing/2014/main" id="{E580E826-6ED6-CC4F-A638-35E62A914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976" y="3206404"/>
            <a:ext cx="1076380" cy="107638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B617EC40-33D9-1247-A550-6DD6B6680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2015" y="1709062"/>
            <a:ext cx="1002335" cy="1315619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7F80B8-DC0F-3741-A5E2-E6FC3271C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000" y="5399650"/>
            <a:ext cx="1495130" cy="568800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F0EC881-7C8D-D647-9CC2-1A706AB2D4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8130" y="5045371"/>
            <a:ext cx="2346821" cy="1090442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0EFD13F4-D2C6-C74E-9F74-5BA8BFF7F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5883" y="4496298"/>
            <a:ext cx="1518287" cy="445365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A930E515-C8F4-D242-9F8D-6D45AEF1C7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7076" y="1257767"/>
            <a:ext cx="2120900" cy="15875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836573B-2FE1-9447-8841-66A79EA734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4105" y="5057415"/>
            <a:ext cx="1619456" cy="121216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12B5EE0B-3B10-E848-90E2-EF9F66906D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0177" y="3048333"/>
            <a:ext cx="2120900" cy="158750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435FDA5B-34FB-E64B-B1B4-A6DE2647B7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7417" y="2237721"/>
            <a:ext cx="1835028" cy="1373524"/>
          </a:xfrm>
          <a:prstGeom prst="rect">
            <a:avLst/>
          </a:prstGeom>
        </p:spPr>
      </p:pic>
      <p:pic>
        <p:nvPicPr>
          <p:cNvPr id="15" name="Picture 1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784AD6E7-F977-1B4E-8B09-EFC4E7BF7F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3464" y="2396456"/>
            <a:ext cx="1872056" cy="491415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9892AD1-0936-9542-98E1-CFBD7E98ED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1293" y="4193223"/>
            <a:ext cx="2082547" cy="1558792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596F3E60-16AE-ED45-B32D-9B00F6F363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25394" y="2892030"/>
            <a:ext cx="1534849" cy="1148839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5D028C4F-B2FF-D347-8B5A-A8961F0CD7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9313" y="4878310"/>
            <a:ext cx="1933263" cy="1447053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6D0DF7FC-FE96-4446-A19E-3C133EABFD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3516" y="1229631"/>
            <a:ext cx="2065237" cy="1545836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6FEDB4-0B31-324A-9BED-65CEA10B09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25048" y="4972619"/>
            <a:ext cx="2159000" cy="1381760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EB4A0A3C-7BDA-A04E-BD6B-1C5D3F0D67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69925" y="1368046"/>
            <a:ext cx="2005152" cy="1500862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4E83FE1D-4B1E-8D4D-B9C2-0E681626B22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40177" y="4029555"/>
            <a:ext cx="2080351" cy="1557149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9FBE4333-DDC6-C84A-AEE1-8136C0A1733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547417" y="1422996"/>
            <a:ext cx="1964953" cy="14707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BFF3DA9-A419-7641-A345-54DF6853A82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46948" y="2073112"/>
            <a:ext cx="1757667" cy="1315619"/>
          </a:xfrm>
          <a:prstGeom prst="rect">
            <a:avLst/>
          </a:prstGeom>
        </p:spPr>
      </p:pic>
      <p:pic>
        <p:nvPicPr>
          <p:cNvPr id="26" name="Picture 25" descr="A picture containing logo&#10;&#10;Description automatically generated">
            <a:extLst>
              <a:ext uri="{FF2B5EF4-FFF2-40B4-BE49-F238E27FC236}">
                <a16:creationId xmlns:a16="http://schemas.microsoft.com/office/drawing/2014/main" id="{18410563-C9B8-0A4F-B751-1151BAE36B2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64916" y="4028460"/>
            <a:ext cx="1774207" cy="1327999"/>
          </a:xfrm>
          <a:prstGeom prst="rect">
            <a:avLst/>
          </a:prstGeom>
        </p:spPr>
      </p:pic>
      <p:pic>
        <p:nvPicPr>
          <p:cNvPr id="27" name="Picture 26" descr="A picture containing flower&#10;&#10;Description automatically generated">
            <a:extLst>
              <a:ext uri="{FF2B5EF4-FFF2-40B4-BE49-F238E27FC236}">
                <a16:creationId xmlns:a16="http://schemas.microsoft.com/office/drawing/2014/main" id="{C5DE52E2-B5E1-094A-9385-4E2DE34CF54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545258" y="3055994"/>
            <a:ext cx="1896544" cy="914135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424DB2E0-1A46-D648-B318-F66C6BBCAE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23158" y="2237721"/>
            <a:ext cx="2051450" cy="1535516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1E01A5E4-6ADE-A045-B6B8-F6938F62349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69958" y="3306764"/>
            <a:ext cx="2104650" cy="1575337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9DB0D726-CE4F-F642-A06E-DFC6DBC1A40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351405" y="4127983"/>
            <a:ext cx="2051450" cy="1535516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F11807-8A25-624D-900B-001D040F731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18135" y="4062551"/>
            <a:ext cx="1935843" cy="514852"/>
          </a:xfrm>
          <a:prstGeom prst="rect">
            <a:avLst/>
          </a:prstGeom>
        </p:spPr>
      </p:pic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4516A3B6-308F-4A4B-9E31-C75C47F3BB2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7273" y="588416"/>
            <a:ext cx="10967678" cy="5681167"/>
          </a:xfrm>
          <a:prstGeom prst="rect">
            <a:avLst/>
          </a:prstGeom>
        </p:spPr>
      </p:pic>
      <p:sp>
        <p:nvSpPr>
          <p:cNvPr id="23" name="TekstSylinder 22">
            <a:extLst>
              <a:ext uri="{FF2B5EF4-FFF2-40B4-BE49-F238E27FC236}">
                <a16:creationId xmlns:a16="http://schemas.microsoft.com/office/drawing/2014/main" id="{AC192413-8329-4C83-8939-3010559528B6}"/>
              </a:ext>
            </a:extLst>
          </p:cNvPr>
          <p:cNvSpPr txBox="1"/>
          <p:nvPr/>
        </p:nvSpPr>
        <p:spPr>
          <a:xfrm>
            <a:off x="4322283" y="-24191"/>
            <a:ext cx="3607517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4400" b="1" cap="all">
                <a:solidFill>
                  <a:schemeClr val="accent3">
                    <a:lumMod val="75000"/>
                  </a:schemeClr>
                </a:solidFill>
                <a:latin typeface="Montserrat"/>
              </a:rPr>
              <a:t>PARTNERS</a:t>
            </a:r>
            <a:endParaRPr lang="nb-NO" sz="4400" b="1" i="0" cap="all">
              <a:solidFill>
                <a:schemeClr val="accent3">
                  <a:lumMod val="75000"/>
                </a:schemeClr>
              </a:solidFill>
              <a:effectLst/>
              <a:latin typeface="Montserrat"/>
            </a:endParaRPr>
          </a:p>
        </p:txBody>
      </p:sp>
      <p:sp>
        <p:nvSpPr>
          <p:cNvPr id="32" name="Oval 8">
            <a:extLst>
              <a:ext uri="{FF2B5EF4-FFF2-40B4-BE49-F238E27FC236}">
                <a16:creationId xmlns:a16="http://schemas.microsoft.com/office/drawing/2014/main" id="{AFCE45BD-AE38-4652-A86B-1241CF6CE92E}"/>
              </a:ext>
            </a:extLst>
          </p:cNvPr>
          <p:cNvSpPr/>
          <p:nvPr/>
        </p:nvSpPr>
        <p:spPr>
          <a:xfrm>
            <a:off x="728438" y="622081"/>
            <a:ext cx="1580768" cy="149192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2000" b="0" dirty="0"/>
          </a:p>
        </p:txBody>
      </p:sp>
      <p:pic>
        <p:nvPicPr>
          <p:cNvPr id="33" name="Picture 1">
            <a:extLst>
              <a:ext uri="{FF2B5EF4-FFF2-40B4-BE49-F238E27FC236}">
                <a16:creationId xmlns:a16="http://schemas.microsoft.com/office/drawing/2014/main" id="{9B9F2C02-674B-436A-A7ED-91B3024671A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9" y="728660"/>
            <a:ext cx="1585471" cy="112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58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 på lysbildet">
            <a:extLst>
              <a:ext uri="{FF2B5EF4-FFF2-40B4-BE49-F238E27FC236}">
                <a16:creationId xmlns:a16="http://schemas.microsoft.com/office/drawing/2014/main" id="{82336B3C-0982-49C2-85B3-D4D69E43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337" y="423777"/>
            <a:ext cx="11340000" cy="540000"/>
          </a:xfrm>
        </p:spPr>
        <p:txBody>
          <a:bodyPr rtlCol="0">
            <a:normAutofit fontScale="90000"/>
          </a:bodyPr>
          <a:lstStyle/>
          <a:p>
            <a:pPr rtl="0"/>
            <a:r>
              <a:rPr lang="nb-NO" dirty="0">
                <a:latin typeface="Trebuchet MS" panose="020B0603020202020204" pitchFamily="34" charset="0"/>
              </a:rPr>
              <a:t>TIDSLINJE</a:t>
            </a:r>
            <a:br>
              <a:rPr lang="nb-NO" dirty="0">
                <a:latin typeface="Trebuchet MS" panose="020B0603020202020204" pitchFamily="34" charset="0"/>
              </a:rPr>
            </a:br>
            <a:endParaRPr lang="nb-NO" dirty="0">
              <a:latin typeface="Trebuchet MS" panose="020B0603020202020204" pitchFamily="34" charset="0"/>
            </a:endParaRPr>
          </a:p>
        </p:txBody>
      </p:sp>
      <p:sp>
        <p:nvSpPr>
          <p:cNvPr id="195" name="Tekstboks 194">
            <a:extLst>
              <a:ext uri="{FF2B5EF4-FFF2-40B4-BE49-F238E27FC236}">
                <a16:creationId xmlns:a16="http://schemas.microsoft.com/office/drawing/2014/main" id="{2BD778E6-D334-4389-B4C0-6C793B6E1E82}"/>
              </a:ext>
            </a:extLst>
          </p:cNvPr>
          <p:cNvSpPr txBox="1"/>
          <p:nvPr/>
        </p:nvSpPr>
        <p:spPr>
          <a:xfrm>
            <a:off x="791680" y="2937882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rtl="0"/>
            <a:r>
              <a:rPr lang="nb-NO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2021</a:t>
            </a:r>
          </a:p>
        </p:txBody>
      </p:sp>
      <p:sp>
        <p:nvSpPr>
          <p:cNvPr id="60" name="Tekstboks 59">
            <a:extLst>
              <a:ext uri="{FF2B5EF4-FFF2-40B4-BE49-F238E27FC236}">
                <a16:creationId xmlns:a16="http://schemas.microsoft.com/office/drawing/2014/main" id="{3DD2C9D1-5E8D-4ED2-989C-330D6753B965}"/>
              </a:ext>
            </a:extLst>
          </p:cNvPr>
          <p:cNvSpPr txBox="1"/>
          <p:nvPr/>
        </p:nvSpPr>
        <p:spPr>
          <a:xfrm>
            <a:off x="680009" y="4899631"/>
            <a:ext cx="12947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</a:t>
            </a:r>
          </a:p>
        </p:txBody>
      </p:sp>
      <p:sp>
        <p:nvSpPr>
          <p:cNvPr id="3" name="Ellipse 2" title="Milestone Number">
            <a:extLst>
              <a:ext uri="{FF2B5EF4-FFF2-40B4-BE49-F238E27FC236}">
                <a16:creationId xmlns:a16="http://schemas.microsoft.com/office/drawing/2014/main" id="{48C9F9AC-FF55-4E72-9915-ACA228CA757C}"/>
              </a:ext>
            </a:extLst>
          </p:cNvPr>
          <p:cNvSpPr/>
          <p:nvPr/>
        </p:nvSpPr>
        <p:spPr>
          <a:xfrm>
            <a:off x="1131736" y="4431310"/>
            <a:ext cx="407673" cy="4076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nb-NO" sz="1100" dirty="0">
              <a:solidFill>
                <a:schemeClr val="bg1"/>
              </a:solidFill>
            </a:endParaRPr>
          </a:p>
        </p:txBody>
      </p:sp>
      <p:pic>
        <p:nvPicPr>
          <p:cNvPr id="28" name="Graphic 27" title="boble">
            <a:extLst>
              <a:ext uri="{FF2B5EF4-FFF2-40B4-BE49-F238E27FC236}">
                <a16:creationId xmlns:a16="http://schemas.microsoft.com/office/drawing/2014/main" id="{4B1B5F0D-3B40-45B0-8532-640441049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933310" y="3915499"/>
            <a:ext cx="581025" cy="295275"/>
          </a:xfrm>
          <a:prstGeom prst="rect">
            <a:avLst/>
          </a:prstGeom>
        </p:spPr>
      </p:pic>
      <p:grpSp>
        <p:nvGrpSpPr>
          <p:cNvPr id="29" name="Gruppe 28" descr="Milepæl – tekst">
            <a:extLst>
              <a:ext uri="{FF2B5EF4-FFF2-40B4-BE49-F238E27FC236}">
                <a16:creationId xmlns:a16="http://schemas.microsoft.com/office/drawing/2014/main" id="{74D039CB-9CCD-4259-A336-75EB51910395}"/>
              </a:ext>
            </a:extLst>
          </p:cNvPr>
          <p:cNvGrpSpPr/>
          <p:nvPr/>
        </p:nvGrpSpPr>
        <p:grpSpPr>
          <a:xfrm>
            <a:off x="1035172" y="1514114"/>
            <a:ext cx="1338534" cy="692377"/>
            <a:chOff x="1350549" y="1183375"/>
            <a:chExt cx="1338534" cy="692377"/>
          </a:xfrm>
        </p:grpSpPr>
        <p:sp>
          <p:nvSpPr>
            <p:cNvPr id="115" name="Tekstboks 114">
              <a:extLst>
                <a:ext uri="{FF2B5EF4-FFF2-40B4-BE49-F238E27FC236}">
                  <a16:creationId xmlns:a16="http://schemas.microsoft.com/office/drawing/2014/main" id="{0618AC60-DF13-401B-AC73-91C3F019CB3C}"/>
                </a:ext>
              </a:extLst>
            </p:cNvPr>
            <p:cNvSpPr txBox="1"/>
            <p:nvPr/>
          </p:nvSpPr>
          <p:spPr>
            <a:xfrm>
              <a:off x="1394301" y="1183375"/>
              <a:ext cx="1294782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rtl="0"/>
              <a:endPara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6" name="Tekstboks 115">
              <a:extLst>
                <a:ext uri="{FF2B5EF4-FFF2-40B4-BE49-F238E27FC236}">
                  <a16:creationId xmlns:a16="http://schemas.microsoft.com/office/drawing/2014/main" id="{5938A122-F3F6-4956-953F-D7D83254FFD4}"/>
                </a:ext>
              </a:extLst>
            </p:cNvPr>
            <p:cNvSpPr txBox="1"/>
            <p:nvPr/>
          </p:nvSpPr>
          <p:spPr>
            <a:xfrm>
              <a:off x="1350549" y="1537198"/>
              <a:ext cx="1294782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nb-NO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Første referansegruppemøte</a:t>
              </a:r>
            </a:p>
          </p:txBody>
        </p:sp>
      </p:grpSp>
      <p:sp>
        <p:nvSpPr>
          <p:cNvPr id="114" name="Ellipse 113" title="Milestone Number">
            <a:extLst>
              <a:ext uri="{FF2B5EF4-FFF2-40B4-BE49-F238E27FC236}">
                <a16:creationId xmlns:a16="http://schemas.microsoft.com/office/drawing/2014/main" id="{1A9A1384-BB26-4C08-8F02-CABB6507B872}"/>
              </a:ext>
            </a:extLst>
          </p:cNvPr>
          <p:cNvSpPr/>
          <p:nvPr/>
        </p:nvSpPr>
        <p:spPr>
          <a:xfrm>
            <a:off x="1893509" y="2212648"/>
            <a:ext cx="407673" cy="4076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nb-NO" sz="1100" dirty="0">
              <a:solidFill>
                <a:schemeClr val="bg1"/>
              </a:solidFill>
            </a:endParaRPr>
          </a:p>
        </p:txBody>
      </p:sp>
      <p:pic>
        <p:nvPicPr>
          <p:cNvPr id="176" name="Graphic 175" title="boble">
            <a:extLst>
              <a:ext uri="{FF2B5EF4-FFF2-40B4-BE49-F238E27FC236}">
                <a16:creationId xmlns:a16="http://schemas.microsoft.com/office/drawing/2014/main" id="{B93F302A-1971-452D-AFCA-DD02DB91D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954471" y="2846367"/>
            <a:ext cx="581025" cy="295275"/>
          </a:xfrm>
          <a:prstGeom prst="rect">
            <a:avLst/>
          </a:prstGeom>
        </p:spPr>
      </p:pic>
      <p:sp>
        <p:nvSpPr>
          <p:cNvPr id="196" name="Tekstboks 195">
            <a:extLst>
              <a:ext uri="{FF2B5EF4-FFF2-40B4-BE49-F238E27FC236}">
                <a16:creationId xmlns:a16="http://schemas.microsoft.com/office/drawing/2014/main" id="{9E24B3E5-9E8A-4B3A-ADB6-4481250B3F2A}"/>
              </a:ext>
            </a:extLst>
          </p:cNvPr>
          <p:cNvSpPr txBox="1"/>
          <p:nvPr/>
        </p:nvSpPr>
        <p:spPr>
          <a:xfrm>
            <a:off x="3394742" y="2940070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b-NO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2022</a:t>
            </a:r>
          </a:p>
        </p:txBody>
      </p:sp>
      <p:grpSp>
        <p:nvGrpSpPr>
          <p:cNvPr id="120" name="Gruppe 119" title="Milepæl – tekst">
            <a:extLst>
              <a:ext uri="{FF2B5EF4-FFF2-40B4-BE49-F238E27FC236}">
                <a16:creationId xmlns:a16="http://schemas.microsoft.com/office/drawing/2014/main" id="{B15CF98A-C041-4C54-83E0-D6B1A0165558}"/>
              </a:ext>
            </a:extLst>
          </p:cNvPr>
          <p:cNvGrpSpPr/>
          <p:nvPr/>
        </p:nvGrpSpPr>
        <p:grpSpPr>
          <a:xfrm>
            <a:off x="3175686" y="4927257"/>
            <a:ext cx="1294782" cy="477733"/>
            <a:chOff x="2110555" y="2162177"/>
            <a:chExt cx="1294782" cy="477733"/>
          </a:xfrm>
        </p:grpSpPr>
        <p:sp>
          <p:nvSpPr>
            <p:cNvPr id="121" name="Tekstboks 120">
              <a:extLst>
                <a:ext uri="{FF2B5EF4-FFF2-40B4-BE49-F238E27FC236}">
                  <a16:creationId xmlns:a16="http://schemas.microsoft.com/office/drawing/2014/main" id="{364C8657-37CD-432B-AD71-7255D32855F5}"/>
                </a:ext>
              </a:extLst>
            </p:cNvPr>
            <p:cNvSpPr txBox="1"/>
            <p:nvPr/>
          </p:nvSpPr>
          <p:spPr>
            <a:xfrm>
              <a:off x="2110555" y="2162177"/>
              <a:ext cx="1294782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rtl="0"/>
              <a:endPara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2" name="Tekstboks 121">
              <a:extLst>
                <a:ext uri="{FF2B5EF4-FFF2-40B4-BE49-F238E27FC236}">
                  <a16:creationId xmlns:a16="http://schemas.microsoft.com/office/drawing/2014/main" id="{5D435BCF-D2D6-4341-809F-90860DEAC612}"/>
                </a:ext>
              </a:extLst>
            </p:cNvPr>
            <p:cNvSpPr txBox="1"/>
            <p:nvPr/>
          </p:nvSpPr>
          <p:spPr>
            <a:xfrm>
              <a:off x="2110555" y="2470633"/>
              <a:ext cx="12947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endPara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19" name="Ellipse 118" title="Milestone Number">
            <a:extLst>
              <a:ext uri="{FF2B5EF4-FFF2-40B4-BE49-F238E27FC236}">
                <a16:creationId xmlns:a16="http://schemas.microsoft.com/office/drawing/2014/main" id="{F22CCCBA-CDC5-467B-9BDA-06FB3DB21606}"/>
              </a:ext>
            </a:extLst>
          </p:cNvPr>
          <p:cNvSpPr/>
          <p:nvPr/>
        </p:nvSpPr>
        <p:spPr>
          <a:xfrm>
            <a:off x="3775915" y="4434293"/>
            <a:ext cx="407673" cy="4076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nb-NO" sz="1100" dirty="0">
              <a:solidFill>
                <a:schemeClr val="bg1"/>
              </a:solidFill>
            </a:endParaRPr>
          </a:p>
        </p:txBody>
      </p:sp>
      <p:pic>
        <p:nvPicPr>
          <p:cNvPr id="157" name="Graphic 156" title="boble">
            <a:extLst>
              <a:ext uri="{FF2B5EF4-FFF2-40B4-BE49-F238E27FC236}">
                <a16:creationId xmlns:a16="http://schemas.microsoft.com/office/drawing/2014/main" id="{4B5FAE44-10FC-44CC-AB7C-D49DE98D5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3520950" y="3926541"/>
            <a:ext cx="581025" cy="295275"/>
          </a:xfrm>
          <a:prstGeom prst="rect">
            <a:avLst/>
          </a:prstGeom>
        </p:spPr>
      </p:pic>
      <p:sp>
        <p:nvSpPr>
          <p:cNvPr id="197" name="Tekstboks 196">
            <a:extLst>
              <a:ext uri="{FF2B5EF4-FFF2-40B4-BE49-F238E27FC236}">
                <a16:creationId xmlns:a16="http://schemas.microsoft.com/office/drawing/2014/main" id="{3984115C-22F4-41EB-BF04-E71D3503F2B5}"/>
              </a:ext>
            </a:extLst>
          </p:cNvPr>
          <p:cNvSpPr txBox="1"/>
          <p:nvPr/>
        </p:nvSpPr>
        <p:spPr>
          <a:xfrm>
            <a:off x="5963110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b-NO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2023</a:t>
            </a:r>
          </a:p>
        </p:txBody>
      </p:sp>
      <p:grpSp>
        <p:nvGrpSpPr>
          <p:cNvPr id="135" name="Gruppe 134" title="Milepæl – tekst">
            <a:extLst>
              <a:ext uri="{FF2B5EF4-FFF2-40B4-BE49-F238E27FC236}">
                <a16:creationId xmlns:a16="http://schemas.microsoft.com/office/drawing/2014/main" id="{9C021FC8-E21C-449A-BF58-8B0A19ABB84F}"/>
              </a:ext>
            </a:extLst>
          </p:cNvPr>
          <p:cNvGrpSpPr/>
          <p:nvPr/>
        </p:nvGrpSpPr>
        <p:grpSpPr>
          <a:xfrm>
            <a:off x="5725143" y="1233912"/>
            <a:ext cx="1294782" cy="985564"/>
            <a:chOff x="2110555" y="2162177"/>
            <a:chExt cx="1294782" cy="985564"/>
          </a:xfrm>
        </p:grpSpPr>
        <p:sp>
          <p:nvSpPr>
            <p:cNvPr id="136" name="Tekstboks 135">
              <a:extLst>
                <a:ext uri="{FF2B5EF4-FFF2-40B4-BE49-F238E27FC236}">
                  <a16:creationId xmlns:a16="http://schemas.microsoft.com/office/drawing/2014/main" id="{80DC6BE6-5DF7-410B-BE5E-F673AF7AE5AE}"/>
                </a:ext>
              </a:extLst>
            </p:cNvPr>
            <p:cNvSpPr txBox="1"/>
            <p:nvPr/>
          </p:nvSpPr>
          <p:spPr>
            <a:xfrm>
              <a:off x="2110555" y="2162177"/>
              <a:ext cx="1294782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rtl="0"/>
              <a:endPara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37" name="Tekstboks 136">
              <a:extLst>
                <a:ext uri="{FF2B5EF4-FFF2-40B4-BE49-F238E27FC236}">
                  <a16:creationId xmlns:a16="http://schemas.microsoft.com/office/drawing/2014/main" id="{0DEFCEAC-68C1-40F1-9B35-3772D46BCCEF}"/>
                </a:ext>
              </a:extLst>
            </p:cNvPr>
            <p:cNvSpPr txBox="1"/>
            <p:nvPr/>
          </p:nvSpPr>
          <p:spPr>
            <a:xfrm>
              <a:off x="2110555" y="2470633"/>
              <a:ext cx="1294782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nb-NO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Integrering av vertikale og horisontale verktøy og tjenester. </a:t>
              </a:r>
            </a:p>
          </p:txBody>
        </p:sp>
      </p:grpSp>
      <p:sp>
        <p:nvSpPr>
          <p:cNvPr id="178" name="Ellipse 177" title="Milestone Number">
            <a:extLst>
              <a:ext uri="{FF2B5EF4-FFF2-40B4-BE49-F238E27FC236}">
                <a16:creationId xmlns:a16="http://schemas.microsoft.com/office/drawing/2014/main" id="{57FD3253-8DFB-461E-96B1-F96558E6CA00}"/>
              </a:ext>
            </a:extLst>
          </p:cNvPr>
          <p:cNvSpPr/>
          <p:nvPr/>
        </p:nvSpPr>
        <p:spPr>
          <a:xfrm>
            <a:off x="6096000" y="2222001"/>
            <a:ext cx="407673" cy="40767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nb-NO" sz="1100" dirty="0">
              <a:solidFill>
                <a:schemeClr val="bg1"/>
              </a:solidFill>
            </a:endParaRPr>
          </a:p>
        </p:txBody>
      </p:sp>
      <p:pic>
        <p:nvPicPr>
          <p:cNvPr id="181" name="Graphic 180" title="boble">
            <a:extLst>
              <a:ext uri="{FF2B5EF4-FFF2-40B4-BE49-F238E27FC236}">
                <a16:creationId xmlns:a16="http://schemas.microsoft.com/office/drawing/2014/main" id="{6C430932-4247-4972-856C-17A09387F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135858" y="2792571"/>
            <a:ext cx="581025" cy="295275"/>
          </a:xfrm>
          <a:prstGeom prst="rect">
            <a:avLst/>
          </a:prstGeom>
        </p:spPr>
      </p:pic>
      <p:sp>
        <p:nvSpPr>
          <p:cNvPr id="198" name="Tekstboks 197">
            <a:extLst>
              <a:ext uri="{FF2B5EF4-FFF2-40B4-BE49-F238E27FC236}">
                <a16:creationId xmlns:a16="http://schemas.microsoft.com/office/drawing/2014/main" id="{384B4D5E-DF22-4556-9F7B-E0627361D734}"/>
              </a:ext>
            </a:extLst>
          </p:cNvPr>
          <p:cNvSpPr txBox="1"/>
          <p:nvPr/>
        </p:nvSpPr>
        <p:spPr>
          <a:xfrm>
            <a:off x="8566013" y="2930904"/>
            <a:ext cx="569010" cy="2357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b-NO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2024</a:t>
            </a:r>
          </a:p>
        </p:txBody>
      </p:sp>
      <p:sp>
        <p:nvSpPr>
          <p:cNvPr id="140" name="Ellipse 139" title="Milestone Number">
            <a:extLst>
              <a:ext uri="{FF2B5EF4-FFF2-40B4-BE49-F238E27FC236}">
                <a16:creationId xmlns:a16="http://schemas.microsoft.com/office/drawing/2014/main" id="{FBC221C4-3F0A-406D-B23A-B58B1480E387}"/>
              </a:ext>
            </a:extLst>
          </p:cNvPr>
          <p:cNvSpPr/>
          <p:nvPr/>
        </p:nvSpPr>
        <p:spPr>
          <a:xfrm>
            <a:off x="9638872" y="4431310"/>
            <a:ext cx="407673" cy="407673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nb-NO" sz="1100" dirty="0">
              <a:solidFill>
                <a:schemeClr val="bg1"/>
              </a:solidFill>
            </a:endParaRPr>
          </a:p>
        </p:txBody>
      </p:sp>
      <p:grpSp>
        <p:nvGrpSpPr>
          <p:cNvPr id="141" name="Gruppe 140" title="Milepæl – tekst">
            <a:extLst>
              <a:ext uri="{FF2B5EF4-FFF2-40B4-BE49-F238E27FC236}">
                <a16:creationId xmlns:a16="http://schemas.microsoft.com/office/drawing/2014/main" id="{DA11B626-9DDC-4EF3-B78A-12990E1BD9AF}"/>
              </a:ext>
            </a:extLst>
          </p:cNvPr>
          <p:cNvGrpSpPr/>
          <p:nvPr/>
        </p:nvGrpSpPr>
        <p:grpSpPr>
          <a:xfrm>
            <a:off x="8849515" y="4948901"/>
            <a:ext cx="2224885" cy="727511"/>
            <a:chOff x="1716620" y="2162177"/>
            <a:chExt cx="2224885" cy="727511"/>
          </a:xfrm>
        </p:grpSpPr>
        <p:sp>
          <p:nvSpPr>
            <p:cNvPr id="142" name="Tekstboks 141">
              <a:extLst>
                <a:ext uri="{FF2B5EF4-FFF2-40B4-BE49-F238E27FC236}">
                  <a16:creationId xmlns:a16="http://schemas.microsoft.com/office/drawing/2014/main" id="{C00C099A-E5BD-41FF-8EC5-D4F9E8C3CD9B}"/>
                </a:ext>
              </a:extLst>
            </p:cNvPr>
            <p:cNvSpPr txBox="1"/>
            <p:nvPr/>
          </p:nvSpPr>
          <p:spPr>
            <a:xfrm>
              <a:off x="1716620" y="2162177"/>
              <a:ext cx="222488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nb-NO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Overvåkning/Koordinering</a:t>
              </a:r>
            </a:p>
          </p:txBody>
        </p:sp>
        <p:sp>
          <p:nvSpPr>
            <p:cNvPr id="143" name="Tekstboks 142">
              <a:extLst>
                <a:ext uri="{FF2B5EF4-FFF2-40B4-BE49-F238E27FC236}">
                  <a16:creationId xmlns:a16="http://schemas.microsoft.com/office/drawing/2014/main" id="{87AFE461-6F01-41C3-9DDA-FCDA0E9D52CF}"/>
                </a:ext>
              </a:extLst>
            </p:cNvPr>
            <p:cNvSpPr txBox="1"/>
            <p:nvPr/>
          </p:nvSpPr>
          <p:spPr>
            <a:xfrm>
              <a:off x="2110555" y="2470633"/>
              <a:ext cx="12947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endPara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4" name="Tekstboks 143">
              <a:extLst>
                <a:ext uri="{FF2B5EF4-FFF2-40B4-BE49-F238E27FC236}">
                  <a16:creationId xmlns:a16="http://schemas.microsoft.com/office/drawing/2014/main" id="{DE439C6D-90D3-4F12-9A66-9844B582F433}"/>
                </a:ext>
              </a:extLst>
            </p:cNvPr>
            <p:cNvSpPr txBox="1"/>
            <p:nvPr/>
          </p:nvSpPr>
          <p:spPr>
            <a:xfrm>
              <a:off x="2110556" y="2653951"/>
              <a:ext cx="1294781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rtl="0"/>
              <a:endPara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" name="Gruppe 6" title="Milepæl – tekst">
            <a:extLst>
              <a:ext uri="{FF2B5EF4-FFF2-40B4-BE49-F238E27FC236}">
                <a16:creationId xmlns:a16="http://schemas.microsoft.com/office/drawing/2014/main" id="{2E40B69F-E4C9-4DED-888B-1050168560DD}"/>
              </a:ext>
            </a:extLst>
          </p:cNvPr>
          <p:cNvGrpSpPr/>
          <p:nvPr/>
        </p:nvGrpSpPr>
        <p:grpSpPr>
          <a:xfrm>
            <a:off x="9872059" y="1320024"/>
            <a:ext cx="1294782" cy="727511"/>
            <a:chOff x="9170729" y="2825146"/>
            <a:chExt cx="1294782" cy="727511"/>
          </a:xfrm>
        </p:grpSpPr>
        <p:sp>
          <p:nvSpPr>
            <p:cNvPr id="171" name="Tekstboks 170">
              <a:extLst>
                <a:ext uri="{FF2B5EF4-FFF2-40B4-BE49-F238E27FC236}">
                  <a16:creationId xmlns:a16="http://schemas.microsoft.com/office/drawing/2014/main" id="{C6BE5CCB-4A76-4742-8A19-CAE34808F36D}"/>
                </a:ext>
              </a:extLst>
            </p:cNvPr>
            <p:cNvSpPr txBox="1"/>
            <p:nvPr/>
          </p:nvSpPr>
          <p:spPr>
            <a:xfrm>
              <a:off x="9170729" y="2825146"/>
              <a:ext cx="1294782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rtl="0"/>
              <a:endPara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2" name="Tekstboks 171">
              <a:extLst>
                <a:ext uri="{FF2B5EF4-FFF2-40B4-BE49-F238E27FC236}">
                  <a16:creationId xmlns:a16="http://schemas.microsoft.com/office/drawing/2014/main" id="{EAFDA4C0-FD56-46BA-A34A-B01849F83277}"/>
                </a:ext>
              </a:extLst>
            </p:cNvPr>
            <p:cNvSpPr txBox="1"/>
            <p:nvPr/>
          </p:nvSpPr>
          <p:spPr>
            <a:xfrm>
              <a:off x="9170729" y="3133602"/>
              <a:ext cx="12947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nb-NO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Avslutningsstrategi</a:t>
              </a:r>
            </a:p>
          </p:txBody>
        </p:sp>
        <p:sp>
          <p:nvSpPr>
            <p:cNvPr id="173" name="Tekstboks 172">
              <a:extLst>
                <a:ext uri="{FF2B5EF4-FFF2-40B4-BE49-F238E27FC236}">
                  <a16:creationId xmlns:a16="http://schemas.microsoft.com/office/drawing/2014/main" id="{F8D4BD7B-1234-4DD0-A923-E8EC62958E91}"/>
                </a:ext>
              </a:extLst>
            </p:cNvPr>
            <p:cNvSpPr txBox="1"/>
            <p:nvPr/>
          </p:nvSpPr>
          <p:spPr>
            <a:xfrm>
              <a:off x="9170730" y="3316920"/>
              <a:ext cx="1294781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 rtl="0"/>
              <a:r>
                <a:rPr lang="nb-NO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Implementert og tilrettelagt</a:t>
              </a:r>
            </a:p>
          </p:txBody>
        </p:sp>
      </p:grpSp>
      <p:grpSp>
        <p:nvGrpSpPr>
          <p:cNvPr id="9" name="Gruppe 8" title="Today Flag Icon">
            <a:extLst>
              <a:ext uri="{FF2B5EF4-FFF2-40B4-BE49-F238E27FC236}">
                <a16:creationId xmlns:a16="http://schemas.microsoft.com/office/drawing/2014/main" id="{E713AA15-D031-498E-B4D1-7ADA659919F7}"/>
              </a:ext>
            </a:extLst>
          </p:cNvPr>
          <p:cNvGrpSpPr/>
          <p:nvPr/>
        </p:nvGrpSpPr>
        <p:grpSpPr>
          <a:xfrm>
            <a:off x="10298196" y="2129570"/>
            <a:ext cx="407673" cy="407673"/>
            <a:chOff x="10636741" y="2652807"/>
            <a:chExt cx="296963" cy="296963"/>
          </a:xfrm>
        </p:grpSpPr>
        <p:sp>
          <p:nvSpPr>
            <p:cNvPr id="169" name="Ellipse 168">
              <a:extLst>
                <a:ext uri="{FF2B5EF4-FFF2-40B4-BE49-F238E27FC236}">
                  <a16:creationId xmlns:a16="http://schemas.microsoft.com/office/drawing/2014/main" id="{276ADC4C-BFA7-4416-9A82-F3146E0D12B3}"/>
                </a:ext>
              </a:extLst>
            </p:cNvPr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rtl="0"/>
              <a:endParaRPr lang="nb-NO" sz="11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79" name="Graphic 178" title="Flag Icon">
              <a:extLst>
                <a:ext uri="{FF2B5EF4-FFF2-40B4-BE49-F238E27FC236}">
                  <a16:creationId xmlns:a16="http://schemas.microsoft.com/office/drawing/2014/main" id="{FC771D7E-8127-4A74-9881-594D88023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183" name="Graphic 182" title="boble">
            <a:extLst>
              <a:ext uri="{FF2B5EF4-FFF2-40B4-BE49-F238E27FC236}">
                <a16:creationId xmlns:a16="http://schemas.microsoft.com/office/drawing/2014/main" id="{3F72C53C-D2C0-48D2-ACE4-85531F7A4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0359158" y="2801036"/>
            <a:ext cx="581025" cy="295275"/>
          </a:xfrm>
          <a:prstGeom prst="rect">
            <a:avLst/>
          </a:prstGeom>
        </p:spPr>
      </p:pic>
      <p:cxnSp>
        <p:nvCxnSpPr>
          <p:cNvPr id="132" name="Rett linje 131" title="Q lines">
            <a:extLst>
              <a:ext uri="{FF2B5EF4-FFF2-40B4-BE49-F238E27FC236}">
                <a16:creationId xmlns:a16="http://schemas.microsoft.com/office/drawing/2014/main" id="{DADF55DC-8614-46C4-AC8D-C017E79DF82C}"/>
              </a:ext>
            </a:extLst>
          </p:cNvPr>
          <p:cNvCxnSpPr>
            <a:cxnSpLocks/>
          </p:cNvCxnSpPr>
          <p:nvPr/>
        </p:nvCxnSpPr>
        <p:spPr>
          <a:xfrm>
            <a:off x="10785757" y="3119046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Rett linje 123" title="Q lines">
            <a:extLst>
              <a:ext uri="{FF2B5EF4-FFF2-40B4-BE49-F238E27FC236}">
                <a16:creationId xmlns:a16="http://schemas.microsoft.com/office/drawing/2014/main" id="{1CC2C11B-DCA8-4886-9E58-AA89E8AF76AE}"/>
              </a:ext>
            </a:extLst>
          </p:cNvPr>
          <p:cNvCxnSpPr>
            <a:cxnSpLocks/>
          </p:cNvCxnSpPr>
          <p:nvPr/>
        </p:nvCxnSpPr>
        <p:spPr>
          <a:xfrm>
            <a:off x="9481202" y="3119046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Pil: Right 132" title="Year Arrow">
            <a:extLst>
              <a:ext uri="{FF2B5EF4-FFF2-40B4-BE49-F238E27FC236}">
                <a16:creationId xmlns:a16="http://schemas.microsoft.com/office/drawing/2014/main" id="{A110A5D9-A956-42CB-B7D5-E146C9C54A57}"/>
              </a:ext>
            </a:extLst>
          </p:cNvPr>
          <p:cNvSpPr/>
          <p:nvPr/>
        </p:nvSpPr>
        <p:spPr>
          <a:xfrm>
            <a:off x="8481353" y="3325978"/>
            <a:ext cx="3133180" cy="355256"/>
          </a:xfrm>
          <a:prstGeom prst="rightArrow">
            <a:avLst>
              <a:gd name="adj1" fmla="val 100000"/>
              <a:gd name="adj2" fmla="val 50000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75" name="Ellipse 174" title="Quarter Background Cirlce">
            <a:extLst>
              <a:ext uri="{FF2B5EF4-FFF2-40B4-BE49-F238E27FC236}">
                <a16:creationId xmlns:a16="http://schemas.microsoft.com/office/drawing/2014/main" id="{46B7F3B1-E639-4E45-8C09-EEE9623F5744}"/>
              </a:ext>
            </a:extLst>
          </p:cNvPr>
          <p:cNvSpPr/>
          <p:nvPr/>
        </p:nvSpPr>
        <p:spPr>
          <a:xfrm>
            <a:off x="10610164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74" name="Ellipse 173" title="Quarter Background Cirlce">
            <a:extLst>
              <a:ext uri="{FF2B5EF4-FFF2-40B4-BE49-F238E27FC236}">
                <a16:creationId xmlns:a16="http://schemas.microsoft.com/office/drawing/2014/main" id="{22990B42-96AA-4CDA-BEF5-915FC5414678}"/>
              </a:ext>
            </a:extLst>
          </p:cNvPr>
          <p:cNvSpPr/>
          <p:nvPr/>
        </p:nvSpPr>
        <p:spPr>
          <a:xfrm>
            <a:off x="9959585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70" name="Ellipse 169" title="Quarter Background Cirlce">
            <a:extLst>
              <a:ext uri="{FF2B5EF4-FFF2-40B4-BE49-F238E27FC236}">
                <a16:creationId xmlns:a16="http://schemas.microsoft.com/office/drawing/2014/main" id="{0B111BE8-D235-4A79-B144-43953D0D52B3}"/>
              </a:ext>
            </a:extLst>
          </p:cNvPr>
          <p:cNvSpPr/>
          <p:nvPr/>
        </p:nvSpPr>
        <p:spPr>
          <a:xfrm>
            <a:off x="9312340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67" name="Ellipse 166" title="Quarter Background Cirlce">
            <a:extLst>
              <a:ext uri="{FF2B5EF4-FFF2-40B4-BE49-F238E27FC236}">
                <a16:creationId xmlns:a16="http://schemas.microsoft.com/office/drawing/2014/main" id="{04E8807B-9D7A-452A-B3FB-3E2BE3E94F86}"/>
              </a:ext>
            </a:extLst>
          </p:cNvPr>
          <p:cNvSpPr/>
          <p:nvPr/>
        </p:nvSpPr>
        <p:spPr>
          <a:xfrm>
            <a:off x="8687871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cxnSp>
        <p:nvCxnSpPr>
          <p:cNvPr id="54" name="Rett linje 53" title="Q lines">
            <a:extLst>
              <a:ext uri="{FF2B5EF4-FFF2-40B4-BE49-F238E27FC236}">
                <a16:creationId xmlns:a16="http://schemas.microsoft.com/office/drawing/2014/main" id="{36A1E96A-0A5C-4A53-B4EC-B6FD837F5F75}"/>
              </a:ext>
            </a:extLst>
          </p:cNvPr>
          <p:cNvCxnSpPr>
            <a:cxnSpLocks/>
          </p:cNvCxnSpPr>
          <p:nvPr/>
        </p:nvCxnSpPr>
        <p:spPr>
          <a:xfrm>
            <a:off x="8849515" y="3119046"/>
            <a:ext cx="0" cy="165471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tt linje 55" title="Q lines">
            <a:extLst>
              <a:ext uri="{FF2B5EF4-FFF2-40B4-BE49-F238E27FC236}">
                <a16:creationId xmlns:a16="http://schemas.microsoft.com/office/drawing/2014/main" id="{D8CC268F-92F4-41DE-866F-F6BF296668DE}"/>
              </a:ext>
            </a:extLst>
          </p:cNvPr>
          <p:cNvCxnSpPr>
            <a:cxnSpLocks/>
          </p:cNvCxnSpPr>
          <p:nvPr/>
        </p:nvCxnSpPr>
        <p:spPr>
          <a:xfrm>
            <a:off x="10130964" y="3119046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kstboks 108" title="Quarter Number">
            <a:extLst>
              <a:ext uri="{FF2B5EF4-FFF2-40B4-BE49-F238E27FC236}">
                <a16:creationId xmlns:a16="http://schemas.microsoft.com/office/drawing/2014/main" id="{611F0B67-8314-4DF8-99E7-108753641C77}"/>
              </a:ext>
            </a:extLst>
          </p:cNvPr>
          <p:cNvSpPr txBox="1"/>
          <p:nvPr/>
        </p:nvSpPr>
        <p:spPr>
          <a:xfrm>
            <a:off x="8662540" y="3377829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kvartal</a:t>
            </a:r>
            <a:endParaRPr lang="nb-NO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0" name="Tekstboks 109" title="Quarter Number">
            <a:extLst>
              <a:ext uri="{FF2B5EF4-FFF2-40B4-BE49-F238E27FC236}">
                <a16:creationId xmlns:a16="http://schemas.microsoft.com/office/drawing/2014/main" id="{BAA83CD7-1992-4845-9916-79B3A6737423}"/>
              </a:ext>
            </a:extLst>
          </p:cNvPr>
          <p:cNvSpPr txBox="1"/>
          <p:nvPr/>
        </p:nvSpPr>
        <p:spPr>
          <a:xfrm>
            <a:off x="9285290" y="3377829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1" name="Tekstboks 110" title="Quarter Number">
            <a:extLst>
              <a:ext uri="{FF2B5EF4-FFF2-40B4-BE49-F238E27FC236}">
                <a16:creationId xmlns:a16="http://schemas.microsoft.com/office/drawing/2014/main" id="{2F2B6738-A856-4DBF-B465-BC5964B0D7BC}"/>
              </a:ext>
            </a:extLst>
          </p:cNvPr>
          <p:cNvSpPr txBox="1"/>
          <p:nvPr/>
        </p:nvSpPr>
        <p:spPr>
          <a:xfrm>
            <a:off x="9934710" y="3377829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2" name="Tekstboks 111" title="Quarter Number">
            <a:extLst>
              <a:ext uri="{FF2B5EF4-FFF2-40B4-BE49-F238E27FC236}">
                <a16:creationId xmlns:a16="http://schemas.microsoft.com/office/drawing/2014/main" id="{C941D233-C1E8-47A4-83C7-CEDB158017C3}"/>
              </a:ext>
            </a:extLst>
          </p:cNvPr>
          <p:cNvSpPr txBox="1"/>
          <p:nvPr/>
        </p:nvSpPr>
        <p:spPr>
          <a:xfrm>
            <a:off x="10586036" y="3377829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8" name="Rett linje 117" title="Q lines">
            <a:extLst>
              <a:ext uri="{FF2B5EF4-FFF2-40B4-BE49-F238E27FC236}">
                <a16:creationId xmlns:a16="http://schemas.microsoft.com/office/drawing/2014/main" id="{41B307BB-3402-4094-9F33-C7024257652B}"/>
              </a:ext>
            </a:extLst>
          </p:cNvPr>
          <p:cNvCxnSpPr>
            <a:cxnSpLocks/>
          </p:cNvCxnSpPr>
          <p:nvPr/>
        </p:nvCxnSpPr>
        <p:spPr>
          <a:xfrm>
            <a:off x="6890490" y="3119046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Ellipse 165" title="Quarter Background Cirlce">
            <a:extLst>
              <a:ext uri="{FF2B5EF4-FFF2-40B4-BE49-F238E27FC236}">
                <a16:creationId xmlns:a16="http://schemas.microsoft.com/office/drawing/2014/main" id="{CD235FFC-6A0E-47AF-AC8F-20677EB444FC}"/>
              </a:ext>
            </a:extLst>
          </p:cNvPr>
          <p:cNvSpPr/>
          <p:nvPr/>
        </p:nvSpPr>
        <p:spPr>
          <a:xfrm>
            <a:off x="8023600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65" name="Ellipse 164" title="Quarter Background Cirlce">
            <a:extLst>
              <a:ext uri="{FF2B5EF4-FFF2-40B4-BE49-F238E27FC236}">
                <a16:creationId xmlns:a16="http://schemas.microsoft.com/office/drawing/2014/main" id="{D7F66751-5B2A-464C-A0AD-37B9D94CCC55}"/>
              </a:ext>
            </a:extLst>
          </p:cNvPr>
          <p:cNvSpPr/>
          <p:nvPr/>
        </p:nvSpPr>
        <p:spPr>
          <a:xfrm>
            <a:off x="7370783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64" name="Ellipse 163" title="Quarter Background Cirlce">
            <a:extLst>
              <a:ext uri="{FF2B5EF4-FFF2-40B4-BE49-F238E27FC236}">
                <a16:creationId xmlns:a16="http://schemas.microsoft.com/office/drawing/2014/main" id="{2BB6040F-EB4E-4310-BF98-25F47485E087}"/>
              </a:ext>
            </a:extLst>
          </p:cNvPr>
          <p:cNvSpPr/>
          <p:nvPr/>
        </p:nvSpPr>
        <p:spPr>
          <a:xfrm>
            <a:off x="6719504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63" name="Ellipse 162" title="Quarter Background Cirlce">
            <a:extLst>
              <a:ext uri="{FF2B5EF4-FFF2-40B4-BE49-F238E27FC236}">
                <a16:creationId xmlns:a16="http://schemas.microsoft.com/office/drawing/2014/main" id="{CBAEC703-69EC-45A2-BB54-7EAC7D4E5E9C}"/>
              </a:ext>
            </a:extLst>
          </p:cNvPr>
          <p:cNvSpPr/>
          <p:nvPr/>
        </p:nvSpPr>
        <p:spPr>
          <a:xfrm>
            <a:off x="6068418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cxnSp>
        <p:nvCxnSpPr>
          <p:cNvPr id="50" name="Rett linje 49" title="Q lines">
            <a:extLst>
              <a:ext uri="{FF2B5EF4-FFF2-40B4-BE49-F238E27FC236}">
                <a16:creationId xmlns:a16="http://schemas.microsoft.com/office/drawing/2014/main" id="{521F9259-091E-4E50-AC57-3FA326D587DF}"/>
              </a:ext>
            </a:extLst>
          </p:cNvPr>
          <p:cNvCxnSpPr>
            <a:cxnSpLocks/>
          </p:cNvCxnSpPr>
          <p:nvPr/>
        </p:nvCxnSpPr>
        <p:spPr>
          <a:xfrm>
            <a:off x="6246612" y="3119046"/>
            <a:ext cx="0" cy="165471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tt linje 51" title="Q lines">
            <a:extLst>
              <a:ext uri="{FF2B5EF4-FFF2-40B4-BE49-F238E27FC236}">
                <a16:creationId xmlns:a16="http://schemas.microsoft.com/office/drawing/2014/main" id="{F54047B2-9C08-4A8C-A924-AA676C29FB41}"/>
              </a:ext>
            </a:extLst>
          </p:cNvPr>
          <p:cNvCxnSpPr>
            <a:cxnSpLocks/>
          </p:cNvCxnSpPr>
          <p:nvPr/>
        </p:nvCxnSpPr>
        <p:spPr>
          <a:xfrm>
            <a:off x="7541396" y="3119046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ett linje 52" title="Q lines">
            <a:extLst>
              <a:ext uri="{FF2B5EF4-FFF2-40B4-BE49-F238E27FC236}">
                <a16:creationId xmlns:a16="http://schemas.microsoft.com/office/drawing/2014/main" id="{1B503BE8-868F-4660-8AFA-BE353AB48B68}"/>
              </a:ext>
            </a:extLst>
          </p:cNvPr>
          <p:cNvCxnSpPr>
            <a:cxnSpLocks/>
          </p:cNvCxnSpPr>
          <p:nvPr/>
        </p:nvCxnSpPr>
        <p:spPr>
          <a:xfrm>
            <a:off x="8188788" y="3119046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kstboks 104" title="Quarter Number">
            <a:extLst>
              <a:ext uri="{FF2B5EF4-FFF2-40B4-BE49-F238E27FC236}">
                <a16:creationId xmlns:a16="http://schemas.microsoft.com/office/drawing/2014/main" id="{16EAD50A-0933-4C9C-95E6-08A076B32041}"/>
              </a:ext>
            </a:extLst>
          </p:cNvPr>
          <p:cNvSpPr txBox="1"/>
          <p:nvPr/>
        </p:nvSpPr>
        <p:spPr>
          <a:xfrm>
            <a:off x="6058387" y="3377829"/>
            <a:ext cx="352148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kvartal</a:t>
            </a:r>
            <a:endParaRPr lang="nb-NO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6" name="Tekstboks 105" title="Quarter Number">
            <a:extLst>
              <a:ext uri="{FF2B5EF4-FFF2-40B4-BE49-F238E27FC236}">
                <a16:creationId xmlns:a16="http://schemas.microsoft.com/office/drawing/2014/main" id="{1A5CBF37-8585-4DC5-9107-7C048ACE4F6B}"/>
              </a:ext>
            </a:extLst>
          </p:cNvPr>
          <p:cNvSpPr txBox="1"/>
          <p:nvPr/>
        </p:nvSpPr>
        <p:spPr>
          <a:xfrm>
            <a:off x="6711617" y="3377829"/>
            <a:ext cx="352148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7" name="Tekstboks 106" title="Quarter Number">
            <a:extLst>
              <a:ext uri="{FF2B5EF4-FFF2-40B4-BE49-F238E27FC236}">
                <a16:creationId xmlns:a16="http://schemas.microsoft.com/office/drawing/2014/main" id="{1B2A0732-77CE-4CCD-9584-C8A3BD068222}"/>
              </a:ext>
            </a:extLst>
          </p:cNvPr>
          <p:cNvSpPr txBox="1"/>
          <p:nvPr/>
        </p:nvSpPr>
        <p:spPr>
          <a:xfrm>
            <a:off x="7359132" y="3377829"/>
            <a:ext cx="352148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8" name="Tekstboks 107" title="Quarter Number">
            <a:extLst>
              <a:ext uri="{FF2B5EF4-FFF2-40B4-BE49-F238E27FC236}">
                <a16:creationId xmlns:a16="http://schemas.microsoft.com/office/drawing/2014/main" id="{D56C61BF-4889-44FB-9251-6B314A0F79CE}"/>
              </a:ext>
            </a:extLst>
          </p:cNvPr>
          <p:cNvSpPr txBox="1"/>
          <p:nvPr/>
        </p:nvSpPr>
        <p:spPr>
          <a:xfrm>
            <a:off x="8013120" y="3377829"/>
            <a:ext cx="352148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2" name="Ellipse 161" title="Quarter Background Cirlce">
            <a:extLst>
              <a:ext uri="{FF2B5EF4-FFF2-40B4-BE49-F238E27FC236}">
                <a16:creationId xmlns:a16="http://schemas.microsoft.com/office/drawing/2014/main" id="{DDADAC53-FEC9-400E-B7FC-72F25EF0FE21}"/>
              </a:ext>
            </a:extLst>
          </p:cNvPr>
          <p:cNvSpPr/>
          <p:nvPr/>
        </p:nvSpPr>
        <p:spPr>
          <a:xfrm>
            <a:off x="5422566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61" name="Ellipse 160" title="Quarter Background Cirlce">
            <a:extLst>
              <a:ext uri="{FF2B5EF4-FFF2-40B4-BE49-F238E27FC236}">
                <a16:creationId xmlns:a16="http://schemas.microsoft.com/office/drawing/2014/main" id="{EC0BAC80-DECA-4286-9763-E1B32B824792}"/>
              </a:ext>
            </a:extLst>
          </p:cNvPr>
          <p:cNvSpPr/>
          <p:nvPr/>
        </p:nvSpPr>
        <p:spPr>
          <a:xfrm>
            <a:off x="4773541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60" name="Ellipse 159" title="Quarter Background Cirlce">
            <a:extLst>
              <a:ext uri="{FF2B5EF4-FFF2-40B4-BE49-F238E27FC236}">
                <a16:creationId xmlns:a16="http://schemas.microsoft.com/office/drawing/2014/main" id="{83C4B4F8-27D7-41DD-896D-A1B91FF462FD}"/>
              </a:ext>
            </a:extLst>
          </p:cNvPr>
          <p:cNvSpPr/>
          <p:nvPr/>
        </p:nvSpPr>
        <p:spPr>
          <a:xfrm>
            <a:off x="4137019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59" name="Ellipse 158" title="Quarter Background Cirlce">
            <a:extLst>
              <a:ext uri="{FF2B5EF4-FFF2-40B4-BE49-F238E27FC236}">
                <a16:creationId xmlns:a16="http://schemas.microsoft.com/office/drawing/2014/main" id="{AE29C92D-0A5A-405A-B0B6-9115A90C3CB7}"/>
              </a:ext>
            </a:extLst>
          </p:cNvPr>
          <p:cNvSpPr/>
          <p:nvPr/>
        </p:nvSpPr>
        <p:spPr>
          <a:xfrm>
            <a:off x="3495471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cxnSp>
        <p:nvCxnSpPr>
          <p:cNvPr id="38" name="Rett linje 37" title="Q lines">
            <a:extLst>
              <a:ext uri="{FF2B5EF4-FFF2-40B4-BE49-F238E27FC236}">
                <a16:creationId xmlns:a16="http://schemas.microsoft.com/office/drawing/2014/main" id="{AF8B8BAA-B7B7-419D-B159-3760CB7AE576}"/>
              </a:ext>
            </a:extLst>
          </p:cNvPr>
          <p:cNvCxnSpPr>
            <a:cxnSpLocks/>
          </p:cNvCxnSpPr>
          <p:nvPr/>
        </p:nvCxnSpPr>
        <p:spPr>
          <a:xfrm>
            <a:off x="3669209" y="3119046"/>
            <a:ext cx="0" cy="165471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tt linje 38" title="Q lines">
            <a:extLst>
              <a:ext uri="{FF2B5EF4-FFF2-40B4-BE49-F238E27FC236}">
                <a16:creationId xmlns:a16="http://schemas.microsoft.com/office/drawing/2014/main" id="{8CEE23F6-603B-4DB5-A968-8F086AA2AF53}"/>
              </a:ext>
            </a:extLst>
          </p:cNvPr>
          <p:cNvCxnSpPr>
            <a:cxnSpLocks/>
          </p:cNvCxnSpPr>
          <p:nvPr/>
        </p:nvCxnSpPr>
        <p:spPr>
          <a:xfrm>
            <a:off x="4304435" y="3119046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tt linje 44" title="Q lines">
            <a:extLst>
              <a:ext uri="{FF2B5EF4-FFF2-40B4-BE49-F238E27FC236}">
                <a16:creationId xmlns:a16="http://schemas.microsoft.com/office/drawing/2014/main" id="{B0EC7A32-A13D-40FD-8FCB-9A2616556D19}"/>
              </a:ext>
            </a:extLst>
          </p:cNvPr>
          <p:cNvCxnSpPr>
            <a:cxnSpLocks/>
          </p:cNvCxnSpPr>
          <p:nvPr/>
        </p:nvCxnSpPr>
        <p:spPr>
          <a:xfrm>
            <a:off x="4951827" y="3119046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tt linje 46" title="Q lines">
            <a:extLst>
              <a:ext uri="{FF2B5EF4-FFF2-40B4-BE49-F238E27FC236}">
                <a16:creationId xmlns:a16="http://schemas.microsoft.com/office/drawing/2014/main" id="{662638A0-3098-431F-BE5E-612EF4623E02}"/>
              </a:ext>
            </a:extLst>
          </p:cNvPr>
          <p:cNvCxnSpPr>
            <a:cxnSpLocks/>
          </p:cNvCxnSpPr>
          <p:nvPr/>
        </p:nvCxnSpPr>
        <p:spPr>
          <a:xfrm>
            <a:off x="5599219" y="3119046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kstboks 100" title="Quarter Number">
            <a:extLst>
              <a:ext uri="{FF2B5EF4-FFF2-40B4-BE49-F238E27FC236}">
                <a16:creationId xmlns:a16="http://schemas.microsoft.com/office/drawing/2014/main" id="{316E8E00-CDAC-4884-B354-EEC46B99951A}"/>
              </a:ext>
            </a:extLst>
          </p:cNvPr>
          <p:cNvSpPr txBox="1"/>
          <p:nvPr/>
        </p:nvSpPr>
        <p:spPr>
          <a:xfrm>
            <a:off x="3485964" y="3377829"/>
            <a:ext cx="358248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kvartal</a:t>
            </a:r>
            <a:endParaRPr lang="nb-NO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2" name="Tekstboks 101" title="Quarter Number">
            <a:extLst>
              <a:ext uri="{FF2B5EF4-FFF2-40B4-BE49-F238E27FC236}">
                <a16:creationId xmlns:a16="http://schemas.microsoft.com/office/drawing/2014/main" id="{99123C15-08DD-4459-98C8-FB1D88A48434}"/>
              </a:ext>
            </a:extLst>
          </p:cNvPr>
          <p:cNvSpPr txBox="1"/>
          <p:nvPr/>
        </p:nvSpPr>
        <p:spPr>
          <a:xfrm>
            <a:off x="4124220" y="3377829"/>
            <a:ext cx="358248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3" name="Tekstboks 102" title="Quarter Number">
            <a:extLst>
              <a:ext uri="{FF2B5EF4-FFF2-40B4-BE49-F238E27FC236}">
                <a16:creationId xmlns:a16="http://schemas.microsoft.com/office/drawing/2014/main" id="{702C22D6-E9B8-49C2-813B-3220EF5976F5}"/>
              </a:ext>
            </a:extLst>
          </p:cNvPr>
          <p:cNvSpPr txBox="1"/>
          <p:nvPr/>
        </p:nvSpPr>
        <p:spPr>
          <a:xfrm>
            <a:off x="4758400" y="3377829"/>
            <a:ext cx="358248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>
                <a:solidFill>
                  <a:schemeClr val="tx1">
                    <a:lumMod val="65000"/>
                    <a:lumOff val="35000"/>
                  </a:schemeClr>
                </a:solidFill>
              </a:rPr>
              <a:t>3.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4" name="Tekstboks 103" title="Quarter Number">
            <a:extLst>
              <a:ext uri="{FF2B5EF4-FFF2-40B4-BE49-F238E27FC236}">
                <a16:creationId xmlns:a16="http://schemas.microsoft.com/office/drawing/2014/main" id="{71DFD606-8479-465C-B5A5-ACC2FD6A05AD}"/>
              </a:ext>
            </a:extLst>
          </p:cNvPr>
          <p:cNvSpPr txBox="1"/>
          <p:nvPr/>
        </p:nvSpPr>
        <p:spPr>
          <a:xfrm>
            <a:off x="5405915" y="3377829"/>
            <a:ext cx="358248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>
                <a:solidFill>
                  <a:schemeClr val="tx1">
                    <a:lumMod val="65000"/>
                    <a:lumOff val="35000"/>
                  </a:schemeClr>
                </a:solidFill>
              </a:rPr>
              <a:t>4.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3" name="Rett linje 112" title="Q lines">
            <a:extLst>
              <a:ext uri="{FF2B5EF4-FFF2-40B4-BE49-F238E27FC236}">
                <a16:creationId xmlns:a16="http://schemas.microsoft.com/office/drawing/2014/main" id="{75F70EA1-B891-4307-896D-A45153BF8E82}"/>
              </a:ext>
            </a:extLst>
          </p:cNvPr>
          <p:cNvCxnSpPr>
            <a:cxnSpLocks/>
          </p:cNvCxnSpPr>
          <p:nvPr/>
        </p:nvCxnSpPr>
        <p:spPr>
          <a:xfrm>
            <a:off x="1703309" y="3119046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Ellipse 157" title="Quarter Background Cirlce">
            <a:extLst>
              <a:ext uri="{FF2B5EF4-FFF2-40B4-BE49-F238E27FC236}">
                <a16:creationId xmlns:a16="http://schemas.microsoft.com/office/drawing/2014/main" id="{74AE39C1-CE7F-4294-BA9F-DE5050CFDD2F}"/>
              </a:ext>
            </a:extLst>
          </p:cNvPr>
          <p:cNvSpPr/>
          <p:nvPr/>
        </p:nvSpPr>
        <p:spPr>
          <a:xfrm>
            <a:off x="2841301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45" name="Ellipse 144" title="Quarter Background Cirlce">
            <a:extLst>
              <a:ext uri="{FF2B5EF4-FFF2-40B4-BE49-F238E27FC236}">
                <a16:creationId xmlns:a16="http://schemas.microsoft.com/office/drawing/2014/main" id="{4EC46266-F9A2-46D0-9AAB-09889D0F8267}"/>
              </a:ext>
            </a:extLst>
          </p:cNvPr>
          <p:cNvSpPr/>
          <p:nvPr/>
        </p:nvSpPr>
        <p:spPr>
          <a:xfrm>
            <a:off x="2183672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34" name="Ellipse 133" title="Quarter Background Cirlce">
            <a:extLst>
              <a:ext uri="{FF2B5EF4-FFF2-40B4-BE49-F238E27FC236}">
                <a16:creationId xmlns:a16="http://schemas.microsoft.com/office/drawing/2014/main" id="{90488C51-8860-4A29-A9FF-840EEF3025C6}"/>
              </a:ext>
            </a:extLst>
          </p:cNvPr>
          <p:cNvSpPr/>
          <p:nvPr/>
        </p:nvSpPr>
        <p:spPr>
          <a:xfrm>
            <a:off x="1539409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26" name="Ellipse 25" title="Quarter Background Cirlce">
            <a:extLst>
              <a:ext uri="{FF2B5EF4-FFF2-40B4-BE49-F238E27FC236}">
                <a16:creationId xmlns:a16="http://schemas.microsoft.com/office/drawing/2014/main" id="{2816A943-3130-484E-97D1-6C7917F3DD30}"/>
              </a:ext>
            </a:extLst>
          </p:cNvPr>
          <p:cNvSpPr/>
          <p:nvPr/>
        </p:nvSpPr>
        <p:spPr>
          <a:xfrm>
            <a:off x="893445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cxnSp>
        <p:nvCxnSpPr>
          <p:cNvPr id="30" name="Rett linje 29" title="Q lines">
            <a:extLst>
              <a:ext uri="{FF2B5EF4-FFF2-40B4-BE49-F238E27FC236}">
                <a16:creationId xmlns:a16="http://schemas.microsoft.com/office/drawing/2014/main" id="{6190EE01-B30F-4CAC-8C6A-FD17EDED6E01}"/>
              </a:ext>
            </a:extLst>
          </p:cNvPr>
          <p:cNvCxnSpPr>
            <a:cxnSpLocks/>
          </p:cNvCxnSpPr>
          <p:nvPr/>
        </p:nvCxnSpPr>
        <p:spPr>
          <a:xfrm>
            <a:off x="1067475" y="3119046"/>
            <a:ext cx="0" cy="165471"/>
          </a:xfrm>
          <a:prstGeom prst="line">
            <a:avLst/>
          </a:prstGeom>
          <a:ln w="15875" cmpd="sng">
            <a:solidFill>
              <a:schemeClr val="tx1">
                <a:lumMod val="75000"/>
                <a:lumOff val="25000"/>
              </a:schemeClr>
            </a:solidFill>
            <a:prstDash val="solid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Rett linje 35" title="Q lines">
            <a:extLst>
              <a:ext uri="{FF2B5EF4-FFF2-40B4-BE49-F238E27FC236}">
                <a16:creationId xmlns:a16="http://schemas.microsoft.com/office/drawing/2014/main" id="{095D6F0B-DF34-40DB-AB6A-1DF127E26984}"/>
              </a:ext>
            </a:extLst>
          </p:cNvPr>
          <p:cNvCxnSpPr>
            <a:cxnSpLocks/>
          </p:cNvCxnSpPr>
          <p:nvPr/>
        </p:nvCxnSpPr>
        <p:spPr>
          <a:xfrm>
            <a:off x="2362259" y="3119046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linje 36" title="Q lines">
            <a:extLst>
              <a:ext uri="{FF2B5EF4-FFF2-40B4-BE49-F238E27FC236}">
                <a16:creationId xmlns:a16="http://schemas.microsoft.com/office/drawing/2014/main" id="{4B8B0E64-F638-410E-B55B-23FF670F97FA}"/>
              </a:ext>
            </a:extLst>
          </p:cNvPr>
          <p:cNvCxnSpPr>
            <a:cxnSpLocks/>
          </p:cNvCxnSpPr>
          <p:nvPr/>
        </p:nvCxnSpPr>
        <p:spPr>
          <a:xfrm>
            <a:off x="3009651" y="3119046"/>
            <a:ext cx="0" cy="165471"/>
          </a:xfrm>
          <a:prstGeom prst="line">
            <a:avLst/>
          </a:prstGeom>
          <a:ln cmpd="sng">
            <a:solidFill>
              <a:schemeClr val="bg1">
                <a:lumMod val="85000"/>
              </a:schemeClr>
            </a:solidFill>
            <a:prstDash val="sysDash"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kstboks 71" title="Quarter Number">
            <a:extLst>
              <a:ext uri="{FF2B5EF4-FFF2-40B4-BE49-F238E27FC236}">
                <a16:creationId xmlns:a16="http://schemas.microsoft.com/office/drawing/2014/main" id="{4E8CE979-A9B5-418A-BC22-CF6E42776816}"/>
              </a:ext>
            </a:extLst>
          </p:cNvPr>
          <p:cNvSpPr txBox="1"/>
          <p:nvPr/>
        </p:nvSpPr>
        <p:spPr>
          <a:xfrm>
            <a:off x="896794" y="3336104"/>
            <a:ext cx="324364" cy="2380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kvartal</a:t>
            </a:r>
            <a:endParaRPr lang="nb-NO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3" name="Tekstboks 72" title="Quarter Number">
            <a:extLst>
              <a:ext uri="{FF2B5EF4-FFF2-40B4-BE49-F238E27FC236}">
                <a16:creationId xmlns:a16="http://schemas.microsoft.com/office/drawing/2014/main" id="{6DF41A29-164B-42EC-9F68-19D2E3AEC527}"/>
              </a:ext>
            </a:extLst>
          </p:cNvPr>
          <p:cNvSpPr txBox="1"/>
          <p:nvPr/>
        </p:nvSpPr>
        <p:spPr>
          <a:xfrm>
            <a:off x="1532990" y="3377829"/>
            <a:ext cx="346075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Tekstboks 73" title="Quarter Number">
            <a:extLst>
              <a:ext uri="{FF2B5EF4-FFF2-40B4-BE49-F238E27FC236}">
                <a16:creationId xmlns:a16="http://schemas.microsoft.com/office/drawing/2014/main" id="{7162BA43-FD37-4686-8437-28F117A90A25}"/>
              </a:ext>
            </a:extLst>
          </p:cNvPr>
          <p:cNvSpPr txBox="1"/>
          <p:nvPr/>
        </p:nvSpPr>
        <p:spPr>
          <a:xfrm>
            <a:off x="2178767" y="3377829"/>
            <a:ext cx="346075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Tekstboks 74" title="Quarter Number">
            <a:extLst>
              <a:ext uri="{FF2B5EF4-FFF2-40B4-BE49-F238E27FC236}">
                <a16:creationId xmlns:a16="http://schemas.microsoft.com/office/drawing/2014/main" id="{2717FE78-5079-4505-AEB2-D90CAE956F0A}"/>
              </a:ext>
            </a:extLst>
          </p:cNvPr>
          <p:cNvSpPr txBox="1"/>
          <p:nvPr/>
        </p:nvSpPr>
        <p:spPr>
          <a:xfrm>
            <a:off x="2834972" y="3377829"/>
            <a:ext cx="346075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39" name="Graphic 27" title="boble">
            <a:extLst>
              <a:ext uri="{FF2B5EF4-FFF2-40B4-BE49-F238E27FC236}">
                <a16:creationId xmlns:a16="http://schemas.microsoft.com/office/drawing/2014/main" id="{99CCB0D4-0930-4FB7-92CC-F810FDB7CA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554534" y="3928926"/>
            <a:ext cx="581025" cy="295275"/>
          </a:xfrm>
          <a:prstGeom prst="rect">
            <a:avLst/>
          </a:prstGeom>
        </p:spPr>
      </p:pic>
      <p:sp>
        <p:nvSpPr>
          <p:cNvPr id="146" name="Ellipse 145" title="Milestone Number">
            <a:extLst>
              <a:ext uri="{FF2B5EF4-FFF2-40B4-BE49-F238E27FC236}">
                <a16:creationId xmlns:a16="http://schemas.microsoft.com/office/drawing/2014/main" id="{29AAAD34-E576-4A61-AB7E-258C47F78AE9}"/>
              </a:ext>
            </a:extLst>
          </p:cNvPr>
          <p:cNvSpPr/>
          <p:nvPr/>
        </p:nvSpPr>
        <p:spPr>
          <a:xfrm>
            <a:off x="1788847" y="4431310"/>
            <a:ext cx="407673" cy="4076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nb-NO" sz="1100" dirty="0">
              <a:solidFill>
                <a:schemeClr val="bg1"/>
              </a:solidFill>
            </a:endParaRPr>
          </a:p>
        </p:txBody>
      </p:sp>
      <p:sp>
        <p:nvSpPr>
          <p:cNvPr id="154" name="Tekstboks 121">
            <a:extLst>
              <a:ext uri="{FF2B5EF4-FFF2-40B4-BE49-F238E27FC236}">
                <a16:creationId xmlns:a16="http://schemas.microsoft.com/office/drawing/2014/main" id="{F8A53ADC-7A33-4B6A-9A3A-39AF23867126}"/>
              </a:ext>
            </a:extLst>
          </p:cNvPr>
          <p:cNvSpPr txBox="1"/>
          <p:nvPr/>
        </p:nvSpPr>
        <p:spPr>
          <a:xfrm>
            <a:off x="1552843" y="4957881"/>
            <a:ext cx="129478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Pilotforberedelse</a:t>
            </a:r>
          </a:p>
        </p:txBody>
      </p:sp>
      <p:pic>
        <p:nvPicPr>
          <p:cNvPr id="156" name="Graphic 175" title="boble">
            <a:extLst>
              <a:ext uri="{FF2B5EF4-FFF2-40B4-BE49-F238E27FC236}">
                <a16:creationId xmlns:a16="http://schemas.microsoft.com/office/drawing/2014/main" id="{7D35B347-154C-45DA-A863-91021F8FBA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2580277" y="2835661"/>
            <a:ext cx="581025" cy="295275"/>
          </a:xfrm>
          <a:prstGeom prst="rect">
            <a:avLst/>
          </a:prstGeom>
        </p:spPr>
      </p:pic>
      <p:sp>
        <p:nvSpPr>
          <p:cNvPr id="168" name="Tekstboks 115">
            <a:extLst>
              <a:ext uri="{FF2B5EF4-FFF2-40B4-BE49-F238E27FC236}">
                <a16:creationId xmlns:a16="http://schemas.microsoft.com/office/drawing/2014/main" id="{D245A320-A70D-4FB3-9F20-35826D77CFB1}"/>
              </a:ext>
            </a:extLst>
          </p:cNvPr>
          <p:cNvSpPr txBox="1"/>
          <p:nvPr/>
        </p:nvSpPr>
        <p:spPr>
          <a:xfrm>
            <a:off x="2454167" y="1712193"/>
            <a:ext cx="1294782" cy="5078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Workshop med referansegruppen – innspill til prosjektet</a:t>
            </a:r>
          </a:p>
        </p:txBody>
      </p:sp>
      <p:sp>
        <p:nvSpPr>
          <p:cNvPr id="177" name="Ellipse 176" title="Milestone Number">
            <a:extLst>
              <a:ext uri="{FF2B5EF4-FFF2-40B4-BE49-F238E27FC236}">
                <a16:creationId xmlns:a16="http://schemas.microsoft.com/office/drawing/2014/main" id="{C29894E2-D99D-447F-AD43-BABD19608547}"/>
              </a:ext>
            </a:extLst>
          </p:cNvPr>
          <p:cNvSpPr/>
          <p:nvPr/>
        </p:nvSpPr>
        <p:spPr>
          <a:xfrm>
            <a:off x="2529863" y="2215208"/>
            <a:ext cx="407673" cy="407673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nb-NO" sz="1100" dirty="0">
              <a:solidFill>
                <a:schemeClr val="bg1"/>
              </a:solidFill>
            </a:endParaRPr>
          </a:p>
        </p:txBody>
      </p:sp>
      <p:pic>
        <p:nvPicPr>
          <p:cNvPr id="1026" name="Picture 2" descr="Siste nytt fra Næringslivet">
            <a:extLst>
              <a:ext uri="{FF2B5EF4-FFF2-40B4-BE49-F238E27FC236}">
                <a16:creationId xmlns:a16="http://schemas.microsoft.com/office/drawing/2014/main" id="{16F00C37-A704-41B9-A3C8-DB150005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963" y="0"/>
            <a:ext cx="2069953" cy="127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6" name="Ellipse 185" title="Milestone Number">
            <a:extLst>
              <a:ext uri="{FF2B5EF4-FFF2-40B4-BE49-F238E27FC236}">
                <a16:creationId xmlns:a16="http://schemas.microsoft.com/office/drawing/2014/main" id="{8FAF8B6C-1BB6-4763-8C05-2B44A331F8F2}"/>
              </a:ext>
            </a:extLst>
          </p:cNvPr>
          <p:cNvSpPr/>
          <p:nvPr/>
        </p:nvSpPr>
        <p:spPr>
          <a:xfrm>
            <a:off x="3866590" y="2216838"/>
            <a:ext cx="407673" cy="4076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nb-NO" sz="1100" dirty="0">
              <a:solidFill>
                <a:schemeClr val="bg1"/>
              </a:solidFill>
            </a:endParaRPr>
          </a:p>
        </p:txBody>
      </p:sp>
      <p:pic>
        <p:nvPicPr>
          <p:cNvPr id="187" name="Graphic 175" title="boble">
            <a:extLst>
              <a:ext uri="{FF2B5EF4-FFF2-40B4-BE49-F238E27FC236}">
                <a16:creationId xmlns:a16="http://schemas.microsoft.com/office/drawing/2014/main" id="{87FF1BA9-55E8-4DE4-B18C-6F6BB607B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3876538" y="2798843"/>
            <a:ext cx="581025" cy="295275"/>
          </a:xfrm>
          <a:prstGeom prst="rect">
            <a:avLst/>
          </a:prstGeom>
        </p:spPr>
      </p:pic>
      <p:sp>
        <p:nvSpPr>
          <p:cNvPr id="188" name="Tekstboks 137">
            <a:extLst>
              <a:ext uri="{FF2B5EF4-FFF2-40B4-BE49-F238E27FC236}">
                <a16:creationId xmlns:a16="http://schemas.microsoft.com/office/drawing/2014/main" id="{08785CE8-82A1-4503-A15B-64E7799ACB58}"/>
              </a:ext>
            </a:extLst>
          </p:cNvPr>
          <p:cNvSpPr txBox="1"/>
          <p:nvPr/>
        </p:nvSpPr>
        <p:spPr>
          <a:xfrm>
            <a:off x="3175687" y="5013176"/>
            <a:ext cx="1294781" cy="23573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rtl="0"/>
            <a:r>
              <a: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Infrastruktur er tilgjengelig for hjemmesiden til pilotprosjektet</a:t>
            </a:r>
          </a:p>
        </p:txBody>
      </p:sp>
      <p:sp>
        <p:nvSpPr>
          <p:cNvPr id="189" name="Tekstboks 137">
            <a:extLst>
              <a:ext uri="{FF2B5EF4-FFF2-40B4-BE49-F238E27FC236}">
                <a16:creationId xmlns:a16="http://schemas.microsoft.com/office/drawing/2014/main" id="{E82797BB-B0D4-44CC-8681-D3D62D674AB8}"/>
              </a:ext>
            </a:extLst>
          </p:cNvPr>
          <p:cNvSpPr txBox="1"/>
          <p:nvPr/>
        </p:nvSpPr>
        <p:spPr>
          <a:xfrm>
            <a:off x="3794568" y="1699571"/>
            <a:ext cx="1294781" cy="23573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Første versjon av hjemmesiden for pilotprosjektet ferdig</a:t>
            </a:r>
          </a:p>
          <a:p>
            <a:pPr algn="ctr" rtl="0"/>
            <a:endParaRPr lang="nb-NO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0" name="Ellipse 189" title="Milestone Number">
            <a:extLst>
              <a:ext uri="{FF2B5EF4-FFF2-40B4-BE49-F238E27FC236}">
                <a16:creationId xmlns:a16="http://schemas.microsoft.com/office/drawing/2014/main" id="{46160C07-04D5-499A-B0F0-F172A397C15D}"/>
              </a:ext>
            </a:extLst>
          </p:cNvPr>
          <p:cNvSpPr/>
          <p:nvPr/>
        </p:nvSpPr>
        <p:spPr>
          <a:xfrm>
            <a:off x="4997069" y="4438781"/>
            <a:ext cx="407673" cy="4076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nb-NO" sz="1100" dirty="0">
              <a:solidFill>
                <a:schemeClr val="bg1"/>
              </a:solidFill>
            </a:endParaRPr>
          </a:p>
        </p:txBody>
      </p:sp>
      <p:sp>
        <p:nvSpPr>
          <p:cNvPr id="192" name="Tekstboks 137">
            <a:extLst>
              <a:ext uri="{FF2B5EF4-FFF2-40B4-BE49-F238E27FC236}">
                <a16:creationId xmlns:a16="http://schemas.microsoft.com/office/drawing/2014/main" id="{C72DA656-71FA-49F6-A278-A91141F9B709}"/>
              </a:ext>
            </a:extLst>
          </p:cNvPr>
          <p:cNvSpPr txBox="1"/>
          <p:nvPr/>
        </p:nvSpPr>
        <p:spPr>
          <a:xfrm>
            <a:off x="4614701" y="5025519"/>
            <a:ext cx="1416160" cy="8025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Startet interoperabilitetstesting</a:t>
            </a:r>
          </a:p>
          <a:p>
            <a:pPr algn="ctr"/>
            <a:r>
              <a: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og tilbakemeldings-prosess</a:t>
            </a:r>
          </a:p>
        </p:txBody>
      </p:sp>
      <p:sp>
        <p:nvSpPr>
          <p:cNvPr id="2" name="Høyre klammeparentes 1">
            <a:extLst>
              <a:ext uri="{FF2B5EF4-FFF2-40B4-BE49-F238E27FC236}">
                <a16:creationId xmlns:a16="http://schemas.microsoft.com/office/drawing/2014/main" id="{D59D9EDC-2C5D-4AFA-B520-B4E73A6FF590}"/>
              </a:ext>
            </a:extLst>
          </p:cNvPr>
          <p:cNvSpPr/>
          <p:nvPr/>
        </p:nvSpPr>
        <p:spPr>
          <a:xfrm rot="5400000">
            <a:off x="4914732" y="3316955"/>
            <a:ext cx="527632" cy="14161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sz="1100"/>
          </a:p>
        </p:txBody>
      </p:sp>
      <p:sp>
        <p:nvSpPr>
          <p:cNvPr id="199" name="Pil: Right 132" title="Year Arrow">
            <a:extLst>
              <a:ext uri="{FF2B5EF4-FFF2-40B4-BE49-F238E27FC236}">
                <a16:creationId xmlns:a16="http://schemas.microsoft.com/office/drawing/2014/main" id="{FABDE14D-7FAD-4CD1-AF55-598FDA8E1139}"/>
              </a:ext>
            </a:extLst>
          </p:cNvPr>
          <p:cNvSpPr/>
          <p:nvPr/>
        </p:nvSpPr>
        <p:spPr>
          <a:xfrm>
            <a:off x="8479955" y="6351101"/>
            <a:ext cx="3133180" cy="355256"/>
          </a:xfrm>
          <a:prstGeom prst="rightArrow">
            <a:avLst>
              <a:gd name="adj1" fmla="val 100000"/>
              <a:gd name="adj2" fmla="val 50000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b-NO" sz="1200" dirty="0" err="1">
                <a:solidFill>
                  <a:schemeClr val="tx1"/>
                </a:solidFill>
                <a:latin typeface="Trebuchet MS" panose="020B0603020202020204" pitchFamily="34" charset="0"/>
              </a:rPr>
              <a:t>Monitoring</a:t>
            </a:r>
            <a:r>
              <a:rPr lang="nb-NO" sz="12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nb-NO" sz="12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Phase</a:t>
            </a:r>
            <a:endParaRPr lang="nb-NO" sz="12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203" name="Graphic 180" title="boble">
            <a:extLst>
              <a:ext uri="{FF2B5EF4-FFF2-40B4-BE49-F238E27FC236}">
                <a16:creationId xmlns:a16="http://schemas.microsoft.com/office/drawing/2014/main" id="{B3EA36DB-6CCB-47C9-9BC9-A614E2564A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6743354" y="3875960"/>
            <a:ext cx="581025" cy="295275"/>
          </a:xfrm>
          <a:prstGeom prst="rect">
            <a:avLst/>
          </a:prstGeom>
        </p:spPr>
      </p:pic>
      <p:sp>
        <p:nvSpPr>
          <p:cNvPr id="204" name="Ellipse 203" title="Milestone Number">
            <a:extLst>
              <a:ext uri="{FF2B5EF4-FFF2-40B4-BE49-F238E27FC236}">
                <a16:creationId xmlns:a16="http://schemas.microsoft.com/office/drawing/2014/main" id="{93F80638-F26D-42EB-B798-14D888931FDD}"/>
              </a:ext>
            </a:extLst>
          </p:cNvPr>
          <p:cNvSpPr/>
          <p:nvPr/>
        </p:nvSpPr>
        <p:spPr>
          <a:xfrm>
            <a:off x="6963110" y="4423119"/>
            <a:ext cx="407673" cy="40767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nb-NO" sz="1100" dirty="0">
              <a:solidFill>
                <a:schemeClr val="bg1"/>
              </a:solidFill>
            </a:endParaRPr>
          </a:p>
        </p:txBody>
      </p:sp>
      <p:sp>
        <p:nvSpPr>
          <p:cNvPr id="205" name="Tekstboks 136">
            <a:extLst>
              <a:ext uri="{FF2B5EF4-FFF2-40B4-BE49-F238E27FC236}">
                <a16:creationId xmlns:a16="http://schemas.microsoft.com/office/drawing/2014/main" id="{5CFBB617-244B-472F-9922-845C64934DBA}"/>
              </a:ext>
            </a:extLst>
          </p:cNvPr>
          <p:cNvSpPr txBox="1"/>
          <p:nvPr/>
        </p:nvSpPr>
        <p:spPr>
          <a:xfrm>
            <a:off x="6534113" y="4966005"/>
            <a:ext cx="1294782" cy="3385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b-NO" sz="1100" dirty="0">
                <a:ea typeface="+mn-lt"/>
                <a:cs typeface="+mn-lt"/>
              </a:rPr>
              <a:t>Produkter og tjenester er klar for å brukes</a:t>
            </a:r>
            <a:endParaRPr lang="nb-NO" sz="1100" dirty="0"/>
          </a:p>
        </p:txBody>
      </p:sp>
      <p:sp>
        <p:nvSpPr>
          <p:cNvPr id="207" name="Ellipse 206" title="Milestone Number">
            <a:extLst>
              <a:ext uri="{FF2B5EF4-FFF2-40B4-BE49-F238E27FC236}">
                <a16:creationId xmlns:a16="http://schemas.microsoft.com/office/drawing/2014/main" id="{95A87436-9426-4878-95B7-1152338AD148}"/>
              </a:ext>
            </a:extLst>
          </p:cNvPr>
          <p:cNvSpPr/>
          <p:nvPr/>
        </p:nvSpPr>
        <p:spPr>
          <a:xfrm>
            <a:off x="7565991" y="2135563"/>
            <a:ext cx="407673" cy="40767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rtl="0"/>
            <a:endParaRPr lang="nb-NO" sz="1100" dirty="0">
              <a:solidFill>
                <a:schemeClr val="bg1"/>
              </a:solidFill>
            </a:endParaRPr>
          </a:p>
        </p:txBody>
      </p:sp>
      <p:sp>
        <p:nvSpPr>
          <p:cNvPr id="208" name="Tekstboks 136">
            <a:extLst>
              <a:ext uri="{FF2B5EF4-FFF2-40B4-BE49-F238E27FC236}">
                <a16:creationId xmlns:a16="http://schemas.microsoft.com/office/drawing/2014/main" id="{E1863015-6BA7-4F48-90EC-CEDD208C681E}"/>
              </a:ext>
            </a:extLst>
          </p:cNvPr>
          <p:cNvSpPr txBox="1"/>
          <p:nvPr/>
        </p:nvSpPr>
        <p:spPr>
          <a:xfrm>
            <a:off x="7207630" y="1588991"/>
            <a:ext cx="1294782" cy="5078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av løsning sammen med sluttbrukere</a:t>
            </a:r>
          </a:p>
        </p:txBody>
      </p:sp>
      <p:sp>
        <p:nvSpPr>
          <p:cNvPr id="209" name="Høyre klammeparentes 208">
            <a:extLst>
              <a:ext uri="{FF2B5EF4-FFF2-40B4-BE49-F238E27FC236}">
                <a16:creationId xmlns:a16="http://schemas.microsoft.com/office/drawing/2014/main" id="{4EDBECF8-C604-4A9C-A8B3-55EA5A4EABF4}"/>
              </a:ext>
            </a:extLst>
          </p:cNvPr>
          <p:cNvSpPr/>
          <p:nvPr/>
        </p:nvSpPr>
        <p:spPr>
          <a:xfrm rot="16200000">
            <a:off x="7497124" y="2275545"/>
            <a:ext cx="527632" cy="14161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sz="1100"/>
          </a:p>
        </p:txBody>
      </p:sp>
      <p:sp>
        <p:nvSpPr>
          <p:cNvPr id="210" name="Høyre klammeparentes 209">
            <a:extLst>
              <a:ext uri="{FF2B5EF4-FFF2-40B4-BE49-F238E27FC236}">
                <a16:creationId xmlns:a16="http://schemas.microsoft.com/office/drawing/2014/main" id="{FA1EEB06-1568-4157-8270-D1BDD0AFB4AE}"/>
              </a:ext>
            </a:extLst>
          </p:cNvPr>
          <p:cNvSpPr/>
          <p:nvPr/>
        </p:nvSpPr>
        <p:spPr>
          <a:xfrm rot="5400000">
            <a:off x="9537713" y="2901318"/>
            <a:ext cx="527632" cy="22779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sz="1100"/>
          </a:p>
        </p:txBody>
      </p:sp>
      <p:pic>
        <p:nvPicPr>
          <p:cNvPr id="117" name="Graphic 182" title="boble">
            <a:extLst>
              <a:ext uri="{FF2B5EF4-FFF2-40B4-BE49-F238E27FC236}">
                <a16:creationId xmlns:a16="http://schemas.microsoft.com/office/drawing/2014/main" id="{A9D3A8F6-C210-4265-9964-6F3C8C4E1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8853300" y="2846392"/>
            <a:ext cx="581025" cy="295275"/>
          </a:xfrm>
          <a:prstGeom prst="rect">
            <a:avLst/>
          </a:prstGeom>
        </p:spPr>
      </p:pic>
      <p:grpSp>
        <p:nvGrpSpPr>
          <p:cNvPr id="123" name="Gruppe 122" title="Milepæl – tekst">
            <a:extLst>
              <a:ext uri="{FF2B5EF4-FFF2-40B4-BE49-F238E27FC236}">
                <a16:creationId xmlns:a16="http://schemas.microsoft.com/office/drawing/2014/main" id="{DF70A50E-1F84-4744-9B3D-C6FF61562937}"/>
              </a:ext>
            </a:extLst>
          </p:cNvPr>
          <p:cNvGrpSpPr/>
          <p:nvPr/>
        </p:nvGrpSpPr>
        <p:grpSpPr>
          <a:xfrm>
            <a:off x="8393415" y="1900595"/>
            <a:ext cx="1294782" cy="477733"/>
            <a:chOff x="9170729" y="2825146"/>
            <a:chExt cx="1294782" cy="477733"/>
          </a:xfrm>
        </p:grpSpPr>
        <p:sp>
          <p:nvSpPr>
            <p:cNvPr id="125" name="Tekstboks 170">
              <a:extLst>
                <a:ext uri="{FF2B5EF4-FFF2-40B4-BE49-F238E27FC236}">
                  <a16:creationId xmlns:a16="http://schemas.microsoft.com/office/drawing/2014/main" id="{CDE32EB2-9562-4AC6-A4F9-ED8ACFB55B2C}"/>
                </a:ext>
              </a:extLst>
            </p:cNvPr>
            <p:cNvSpPr txBox="1"/>
            <p:nvPr/>
          </p:nvSpPr>
          <p:spPr>
            <a:xfrm>
              <a:off x="9170729" y="2825146"/>
              <a:ext cx="1294782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rtl="0"/>
              <a:endPara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6" name="Tekstboks 171">
              <a:extLst>
                <a:ext uri="{FF2B5EF4-FFF2-40B4-BE49-F238E27FC236}">
                  <a16:creationId xmlns:a16="http://schemas.microsoft.com/office/drawing/2014/main" id="{6D995140-81BB-4E15-8F54-FF529A4C8493}"/>
                </a:ext>
              </a:extLst>
            </p:cNvPr>
            <p:cNvSpPr txBox="1"/>
            <p:nvPr/>
          </p:nvSpPr>
          <p:spPr>
            <a:xfrm>
              <a:off x="9170729" y="3133602"/>
              <a:ext cx="1294782" cy="1692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rtl="0"/>
              <a:endParaRPr lang="nb-NO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7" name="Tekstboks 172">
              <a:extLst>
                <a:ext uri="{FF2B5EF4-FFF2-40B4-BE49-F238E27FC236}">
                  <a16:creationId xmlns:a16="http://schemas.microsoft.com/office/drawing/2014/main" id="{72DB5A45-DECD-4618-B4D4-57AA21C4E01C}"/>
                </a:ext>
              </a:extLst>
            </p:cNvPr>
            <p:cNvSpPr txBox="1"/>
            <p:nvPr/>
          </p:nvSpPr>
          <p:spPr>
            <a:xfrm>
              <a:off x="9170730" y="2863349"/>
              <a:ext cx="1294781" cy="2357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/>
              <a:r>
                <a:rPr lang="nb-NO" sz="1100" dirty="0">
                  <a:ea typeface="+mn-lt"/>
                  <a:cs typeface="+mn-lt"/>
                </a:rPr>
                <a:t>Kjøp av utviklingstjenester fra tredjepartsleverandører (budsjett 1,600,000 EUR)</a:t>
              </a:r>
              <a:endParaRPr lang="nb-NO" sz="1100" dirty="0"/>
            </a:p>
          </p:txBody>
        </p:sp>
      </p:grpSp>
      <p:sp>
        <p:nvSpPr>
          <p:cNvPr id="128" name="Pil: Høyre 129" title="Year Arrow">
            <a:extLst>
              <a:ext uri="{FF2B5EF4-FFF2-40B4-BE49-F238E27FC236}">
                <a16:creationId xmlns:a16="http://schemas.microsoft.com/office/drawing/2014/main" id="{838D96CE-4427-4134-B7B4-595DEADD4B70}"/>
              </a:ext>
            </a:extLst>
          </p:cNvPr>
          <p:cNvSpPr/>
          <p:nvPr/>
        </p:nvSpPr>
        <p:spPr>
          <a:xfrm>
            <a:off x="831050" y="6373396"/>
            <a:ext cx="2695434" cy="355256"/>
          </a:xfrm>
          <a:prstGeom prst="rightArrow">
            <a:avLst>
              <a:gd name="adj1" fmla="val 100000"/>
              <a:gd name="adj2" fmla="val 50000"/>
            </a:avLst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b-NO" sz="12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Preparation</a:t>
            </a:r>
            <a:r>
              <a:rPr lang="nb-NO" sz="12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nb-NO" sz="12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Phase</a:t>
            </a:r>
            <a:endParaRPr lang="nb-NO" sz="12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29" name="Pil: Right 130" title="Year Arrow">
            <a:extLst>
              <a:ext uri="{FF2B5EF4-FFF2-40B4-BE49-F238E27FC236}">
                <a16:creationId xmlns:a16="http://schemas.microsoft.com/office/drawing/2014/main" id="{99239B20-7086-4910-90D1-A5E669746CC4}"/>
              </a:ext>
            </a:extLst>
          </p:cNvPr>
          <p:cNvSpPr/>
          <p:nvPr/>
        </p:nvSpPr>
        <p:spPr>
          <a:xfrm>
            <a:off x="3336804" y="6365679"/>
            <a:ext cx="2759196" cy="355256"/>
          </a:xfrm>
          <a:prstGeom prst="rightArrow">
            <a:avLst>
              <a:gd name="adj1" fmla="val 100000"/>
              <a:gd name="adj2" fmla="val 50000"/>
            </a:avLst>
          </a:prstGeom>
          <a:gradFill flip="none" rotWithShape="1">
            <a:gsLst>
              <a:gs pos="0">
                <a:srgbClr val="CC9900">
                  <a:tint val="66000"/>
                  <a:satMod val="160000"/>
                </a:srgbClr>
              </a:gs>
              <a:gs pos="50000">
                <a:srgbClr val="CC9900">
                  <a:tint val="44500"/>
                  <a:satMod val="160000"/>
                </a:srgbClr>
              </a:gs>
              <a:gs pos="100000">
                <a:srgbClr val="CC99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b-NO" sz="1200" dirty="0">
                <a:solidFill>
                  <a:schemeClr val="tx1"/>
                </a:solidFill>
                <a:latin typeface="Trebuchet MS" panose="020B0603020202020204" pitchFamily="34" charset="0"/>
              </a:rPr>
              <a:t>Deployment </a:t>
            </a:r>
            <a:r>
              <a:rPr lang="nb-NO" sz="12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Phase</a:t>
            </a:r>
            <a:r>
              <a:rPr lang="nb-NO" sz="1200" dirty="0">
                <a:solidFill>
                  <a:schemeClr val="tx1"/>
                </a:solidFill>
                <a:latin typeface="Trebuchet MS" panose="020B0603020202020204" pitchFamily="34" charset="0"/>
              </a:rPr>
              <a:t>/Testing </a:t>
            </a:r>
            <a:r>
              <a:rPr lang="nb-NO" sz="12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Phase</a:t>
            </a:r>
            <a:endParaRPr lang="nb-NO" sz="12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38" name="Pil: Right 184" title="Year Arrow">
            <a:extLst>
              <a:ext uri="{FF2B5EF4-FFF2-40B4-BE49-F238E27FC236}">
                <a16:creationId xmlns:a16="http://schemas.microsoft.com/office/drawing/2014/main" id="{4F4CA97D-A1FC-41FC-8577-CDA69F0F4430}"/>
              </a:ext>
            </a:extLst>
          </p:cNvPr>
          <p:cNvSpPr/>
          <p:nvPr/>
        </p:nvSpPr>
        <p:spPr>
          <a:xfrm>
            <a:off x="5909482" y="6358818"/>
            <a:ext cx="2784204" cy="355256"/>
          </a:xfrm>
          <a:prstGeom prst="rightArrow">
            <a:avLst>
              <a:gd name="adj1" fmla="val 100000"/>
              <a:gd name="adj2" fmla="val 50000"/>
            </a:avLst>
          </a:prstGeom>
          <a:gradFill flip="none" rotWithShape="1">
            <a:gsLst>
              <a:gs pos="0">
                <a:srgbClr val="336699">
                  <a:tint val="66000"/>
                  <a:satMod val="160000"/>
                </a:srgbClr>
              </a:gs>
              <a:gs pos="50000">
                <a:srgbClr val="336699">
                  <a:tint val="44500"/>
                  <a:satMod val="160000"/>
                </a:srgbClr>
              </a:gs>
              <a:gs pos="100000">
                <a:srgbClr val="336699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nb-NO" sz="1200" dirty="0" err="1">
                <a:solidFill>
                  <a:schemeClr val="tx1"/>
                </a:solidFill>
                <a:latin typeface="Trebuchet MS" panose="020B0603020202020204" pitchFamily="34" charset="0"/>
              </a:rPr>
              <a:t>Demonstration</a:t>
            </a:r>
            <a:r>
              <a:rPr lang="nb-NO" sz="12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nb-NO" sz="1200" dirty="0" err="1">
                <a:solidFill>
                  <a:schemeClr val="tx1"/>
                </a:solidFill>
                <a:latin typeface="Trebuchet MS" panose="020B0603020202020204" pitchFamily="34" charset="0"/>
              </a:rPr>
              <a:t>Phase</a:t>
            </a:r>
            <a:endParaRPr lang="nb-NO" sz="12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48" name="Pil: Høyre 129" title="Year Arrow">
            <a:extLst>
              <a:ext uri="{FF2B5EF4-FFF2-40B4-BE49-F238E27FC236}">
                <a16:creationId xmlns:a16="http://schemas.microsoft.com/office/drawing/2014/main" id="{29793BF9-E052-420B-9EDC-5296500AB1B1}"/>
              </a:ext>
            </a:extLst>
          </p:cNvPr>
          <p:cNvSpPr/>
          <p:nvPr/>
        </p:nvSpPr>
        <p:spPr>
          <a:xfrm>
            <a:off x="791681" y="3325541"/>
            <a:ext cx="2695434" cy="355256"/>
          </a:xfrm>
          <a:prstGeom prst="rightArrow">
            <a:avLst>
              <a:gd name="adj1" fmla="val 100000"/>
              <a:gd name="adj2" fmla="val 50000"/>
            </a:avLst>
          </a:prstGeom>
          <a:gradFill flip="none" rotWithShape="1">
            <a:gsLst>
              <a:gs pos="0">
                <a:srgbClr val="CC0000">
                  <a:tint val="66000"/>
                  <a:satMod val="160000"/>
                </a:srgbClr>
              </a:gs>
              <a:gs pos="5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52" name="Pil: Right 130" title="Year Arrow">
            <a:extLst>
              <a:ext uri="{FF2B5EF4-FFF2-40B4-BE49-F238E27FC236}">
                <a16:creationId xmlns:a16="http://schemas.microsoft.com/office/drawing/2014/main" id="{6C5AEDE5-EEFD-43B1-B2B9-24DF61F3381D}"/>
              </a:ext>
            </a:extLst>
          </p:cNvPr>
          <p:cNvSpPr/>
          <p:nvPr/>
        </p:nvSpPr>
        <p:spPr>
          <a:xfrm>
            <a:off x="3309141" y="3325541"/>
            <a:ext cx="2759196" cy="355256"/>
          </a:xfrm>
          <a:prstGeom prst="rightArrow">
            <a:avLst>
              <a:gd name="adj1" fmla="val 100000"/>
              <a:gd name="adj2" fmla="val 50000"/>
            </a:avLst>
          </a:prstGeom>
          <a:gradFill flip="none" rotWithShape="1">
            <a:gsLst>
              <a:gs pos="0">
                <a:srgbClr val="CC9900">
                  <a:tint val="66000"/>
                  <a:satMod val="160000"/>
                </a:srgbClr>
              </a:gs>
              <a:gs pos="50000">
                <a:srgbClr val="CC9900">
                  <a:tint val="44500"/>
                  <a:satMod val="160000"/>
                </a:srgbClr>
              </a:gs>
              <a:gs pos="100000">
                <a:srgbClr val="CC99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53" name="Pil: Right 184" title="Year Arrow">
            <a:extLst>
              <a:ext uri="{FF2B5EF4-FFF2-40B4-BE49-F238E27FC236}">
                <a16:creationId xmlns:a16="http://schemas.microsoft.com/office/drawing/2014/main" id="{2E7E639B-B1AC-41ED-A232-D204471FAA24}"/>
              </a:ext>
            </a:extLst>
          </p:cNvPr>
          <p:cNvSpPr/>
          <p:nvPr/>
        </p:nvSpPr>
        <p:spPr>
          <a:xfrm>
            <a:off x="5886628" y="3325978"/>
            <a:ext cx="2784204" cy="355256"/>
          </a:xfrm>
          <a:prstGeom prst="rightArrow">
            <a:avLst>
              <a:gd name="adj1" fmla="val 100000"/>
              <a:gd name="adj2" fmla="val 50000"/>
            </a:avLst>
          </a:prstGeom>
          <a:gradFill flip="none" rotWithShape="1">
            <a:gsLst>
              <a:gs pos="0">
                <a:srgbClr val="336699">
                  <a:tint val="66000"/>
                  <a:satMod val="160000"/>
                </a:srgbClr>
              </a:gs>
              <a:gs pos="50000">
                <a:srgbClr val="336699">
                  <a:tint val="44500"/>
                  <a:satMod val="160000"/>
                </a:srgbClr>
              </a:gs>
              <a:gs pos="100000">
                <a:srgbClr val="336699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55" name="Ellipse 154" title="Quarter Background Cirlce">
            <a:extLst>
              <a:ext uri="{FF2B5EF4-FFF2-40B4-BE49-F238E27FC236}">
                <a16:creationId xmlns:a16="http://schemas.microsoft.com/office/drawing/2014/main" id="{0F4B3136-C7F6-4D9D-9BB5-925A16EA70C3}"/>
              </a:ext>
            </a:extLst>
          </p:cNvPr>
          <p:cNvSpPr/>
          <p:nvPr/>
        </p:nvSpPr>
        <p:spPr>
          <a:xfrm>
            <a:off x="942445" y="3326323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80" name="Ellipse 179" title="Quarter Background Cirlce">
            <a:extLst>
              <a:ext uri="{FF2B5EF4-FFF2-40B4-BE49-F238E27FC236}">
                <a16:creationId xmlns:a16="http://schemas.microsoft.com/office/drawing/2014/main" id="{81336D63-4E9C-4219-BB96-C37F234FB48E}"/>
              </a:ext>
            </a:extLst>
          </p:cNvPr>
          <p:cNvSpPr/>
          <p:nvPr/>
        </p:nvSpPr>
        <p:spPr>
          <a:xfrm>
            <a:off x="4149707" y="333474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82" name="Ellipse 181" title="Quarter Background Cirlce">
            <a:extLst>
              <a:ext uri="{FF2B5EF4-FFF2-40B4-BE49-F238E27FC236}">
                <a16:creationId xmlns:a16="http://schemas.microsoft.com/office/drawing/2014/main" id="{D3AD4A70-5A19-45A4-90DF-2518B24EFCC2}"/>
              </a:ext>
            </a:extLst>
          </p:cNvPr>
          <p:cNvSpPr/>
          <p:nvPr/>
        </p:nvSpPr>
        <p:spPr>
          <a:xfrm>
            <a:off x="3537247" y="3320421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84" name="Ellipse 183" title="Quarter Background Cirlce">
            <a:extLst>
              <a:ext uri="{FF2B5EF4-FFF2-40B4-BE49-F238E27FC236}">
                <a16:creationId xmlns:a16="http://schemas.microsoft.com/office/drawing/2014/main" id="{9C51AFA0-20FC-418E-85B3-369B8EB89438}"/>
              </a:ext>
            </a:extLst>
          </p:cNvPr>
          <p:cNvSpPr/>
          <p:nvPr/>
        </p:nvSpPr>
        <p:spPr>
          <a:xfrm>
            <a:off x="1559622" y="3338567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91" name="Ellipse 190" title="Quarter Background Cirlce">
            <a:extLst>
              <a:ext uri="{FF2B5EF4-FFF2-40B4-BE49-F238E27FC236}">
                <a16:creationId xmlns:a16="http://schemas.microsoft.com/office/drawing/2014/main" id="{BD9CC9D7-C1DC-4BDA-820F-758511D1AC8F}"/>
              </a:ext>
            </a:extLst>
          </p:cNvPr>
          <p:cNvSpPr/>
          <p:nvPr/>
        </p:nvSpPr>
        <p:spPr>
          <a:xfrm>
            <a:off x="2199538" y="3342463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93" name="Ellipse 192" title="Quarter Background Cirlce">
            <a:extLst>
              <a:ext uri="{FF2B5EF4-FFF2-40B4-BE49-F238E27FC236}">
                <a16:creationId xmlns:a16="http://schemas.microsoft.com/office/drawing/2014/main" id="{3C3E1D3A-771C-4416-AFD9-BCC93E5ADEA1}"/>
              </a:ext>
            </a:extLst>
          </p:cNvPr>
          <p:cNvSpPr/>
          <p:nvPr/>
        </p:nvSpPr>
        <p:spPr>
          <a:xfrm>
            <a:off x="2866484" y="3342463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194" name="Ellipse 193" title="Quarter Background Cirlce">
            <a:extLst>
              <a:ext uri="{FF2B5EF4-FFF2-40B4-BE49-F238E27FC236}">
                <a16:creationId xmlns:a16="http://schemas.microsoft.com/office/drawing/2014/main" id="{77309C47-A51A-45CF-81CA-21F2E5737543}"/>
              </a:ext>
            </a:extLst>
          </p:cNvPr>
          <p:cNvSpPr/>
          <p:nvPr/>
        </p:nvSpPr>
        <p:spPr>
          <a:xfrm>
            <a:off x="4785842" y="3343754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206" name="Ellipse 205" title="Quarter Background Cirlce">
            <a:extLst>
              <a:ext uri="{FF2B5EF4-FFF2-40B4-BE49-F238E27FC236}">
                <a16:creationId xmlns:a16="http://schemas.microsoft.com/office/drawing/2014/main" id="{51C0E2C7-6650-44D2-B474-99B000DA4666}"/>
              </a:ext>
            </a:extLst>
          </p:cNvPr>
          <p:cNvSpPr/>
          <p:nvPr/>
        </p:nvSpPr>
        <p:spPr>
          <a:xfrm>
            <a:off x="8071027" y="3336464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211" name="Ellipse 210" title="Quarter Background Cirlce">
            <a:extLst>
              <a:ext uri="{FF2B5EF4-FFF2-40B4-BE49-F238E27FC236}">
                <a16:creationId xmlns:a16="http://schemas.microsoft.com/office/drawing/2014/main" id="{4688AA1D-D52F-4BD3-9508-E3F936EFC8A2}"/>
              </a:ext>
            </a:extLst>
          </p:cNvPr>
          <p:cNvSpPr/>
          <p:nvPr/>
        </p:nvSpPr>
        <p:spPr>
          <a:xfrm>
            <a:off x="7408765" y="3345373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212" name="Ellipse 211" title="Quarter Background Cirlce">
            <a:extLst>
              <a:ext uri="{FF2B5EF4-FFF2-40B4-BE49-F238E27FC236}">
                <a16:creationId xmlns:a16="http://schemas.microsoft.com/office/drawing/2014/main" id="{17E8071E-4214-430C-9AE5-54DF79748E0C}"/>
              </a:ext>
            </a:extLst>
          </p:cNvPr>
          <p:cNvSpPr/>
          <p:nvPr/>
        </p:nvSpPr>
        <p:spPr>
          <a:xfrm>
            <a:off x="6744958" y="3338567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213" name="Ellipse 212" title="Quarter Background Cirlce">
            <a:extLst>
              <a:ext uri="{FF2B5EF4-FFF2-40B4-BE49-F238E27FC236}">
                <a16:creationId xmlns:a16="http://schemas.microsoft.com/office/drawing/2014/main" id="{2127D127-BA54-447D-8EE8-95DB5E9CFEEE}"/>
              </a:ext>
            </a:extLst>
          </p:cNvPr>
          <p:cNvSpPr/>
          <p:nvPr/>
        </p:nvSpPr>
        <p:spPr>
          <a:xfrm>
            <a:off x="6105810" y="3321131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214" name="Ellipse 213" title="Quarter Background Cirlce">
            <a:extLst>
              <a:ext uri="{FF2B5EF4-FFF2-40B4-BE49-F238E27FC236}">
                <a16:creationId xmlns:a16="http://schemas.microsoft.com/office/drawing/2014/main" id="{3EE87DC5-A72E-4368-A72A-3064BBCC7344}"/>
              </a:ext>
            </a:extLst>
          </p:cNvPr>
          <p:cNvSpPr/>
          <p:nvPr/>
        </p:nvSpPr>
        <p:spPr>
          <a:xfrm>
            <a:off x="5441940" y="3351206"/>
            <a:ext cx="333450" cy="3334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b-NO" sz="900" dirty="0"/>
          </a:p>
        </p:txBody>
      </p:sp>
      <p:sp>
        <p:nvSpPr>
          <p:cNvPr id="216" name="Tekstboks 108" title="Quarter Number">
            <a:extLst>
              <a:ext uri="{FF2B5EF4-FFF2-40B4-BE49-F238E27FC236}">
                <a16:creationId xmlns:a16="http://schemas.microsoft.com/office/drawing/2014/main" id="{DA5A2CCC-1C1E-4F58-9D91-5D5DF89FA9D0}"/>
              </a:ext>
            </a:extLst>
          </p:cNvPr>
          <p:cNvSpPr txBox="1"/>
          <p:nvPr/>
        </p:nvSpPr>
        <p:spPr>
          <a:xfrm>
            <a:off x="921975" y="3396984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kvartal</a:t>
            </a:r>
            <a:endParaRPr lang="nb-NO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7" name="Tekstboks 108" title="Quarter Number">
            <a:extLst>
              <a:ext uri="{FF2B5EF4-FFF2-40B4-BE49-F238E27FC236}">
                <a16:creationId xmlns:a16="http://schemas.microsoft.com/office/drawing/2014/main" id="{DCB7E799-1C8E-4031-8916-29297FAA6EE3}"/>
              </a:ext>
            </a:extLst>
          </p:cNvPr>
          <p:cNvSpPr txBox="1"/>
          <p:nvPr/>
        </p:nvSpPr>
        <p:spPr>
          <a:xfrm>
            <a:off x="3514820" y="3421800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kvartal</a:t>
            </a:r>
            <a:endParaRPr lang="nb-NO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8" name="Tekstboks 108" title="Quarter Number">
            <a:extLst>
              <a:ext uri="{FF2B5EF4-FFF2-40B4-BE49-F238E27FC236}">
                <a16:creationId xmlns:a16="http://schemas.microsoft.com/office/drawing/2014/main" id="{648533AC-1099-4A25-8FBF-16AFA267345B}"/>
              </a:ext>
            </a:extLst>
          </p:cNvPr>
          <p:cNvSpPr txBox="1"/>
          <p:nvPr/>
        </p:nvSpPr>
        <p:spPr>
          <a:xfrm>
            <a:off x="6062434" y="3370345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kvartal</a:t>
            </a:r>
            <a:endParaRPr lang="nb-NO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19" name="Tekstboks 109" title="Quarter Number">
            <a:extLst>
              <a:ext uri="{FF2B5EF4-FFF2-40B4-BE49-F238E27FC236}">
                <a16:creationId xmlns:a16="http://schemas.microsoft.com/office/drawing/2014/main" id="{F5E59B9B-E3F7-430C-ABC6-820101E185D9}"/>
              </a:ext>
            </a:extLst>
          </p:cNvPr>
          <p:cNvSpPr txBox="1"/>
          <p:nvPr/>
        </p:nvSpPr>
        <p:spPr>
          <a:xfrm>
            <a:off x="6703399" y="3378638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0" name="Tekstboks 109" title="Quarter Number">
            <a:extLst>
              <a:ext uri="{FF2B5EF4-FFF2-40B4-BE49-F238E27FC236}">
                <a16:creationId xmlns:a16="http://schemas.microsoft.com/office/drawing/2014/main" id="{1ADA3004-047F-4F67-85B4-AB35C75945D5}"/>
              </a:ext>
            </a:extLst>
          </p:cNvPr>
          <p:cNvSpPr txBox="1"/>
          <p:nvPr/>
        </p:nvSpPr>
        <p:spPr>
          <a:xfrm>
            <a:off x="4129972" y="3416993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1" name="Tekstboks 109" title="Quarter Number">
            <a:extLst>
              <a:ext uri="{FF2B5EF4-FFF2-40B4-BE49-F238E27FC236}">
                <a16:creationId xmlns:a16="http://schemas.microsoft.com/office/drawing/2014/main" id="{60C7DC78-C3EE-488A-918C-C1194C27121E}"/>
              </a:ext>
            </a:extLst>
          </p:cNvPr>
          <p:cNvSpPr txBox="1"/>
          <p:nvPr/>
        </p:nvSpPr>
        <p:spPr>
          <a:xfrm>
            <a:off x="1545337" y="3406794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2" name="Tekstboks 110" title="Quarter Number">
            <a:extLst>
              <a:ext uri="{FF2B5EF4-FFF2-40B4-BE49-F238E27FC236}">
                <a16:creationId xmlns:a16="http://schemas.microsoft.com/office/drawing/2014/main" id="{0842B471-AB3B-4D4E-9BAA-78CAF6088150}"/>
              </a:ext>
            </a:extLst>
          </p:cNvPr>
          <p:cNvSpPr txBox="1"/>
          <p:nvPr/>
        </p:nvSpPr>
        <p:spPr>
          <a:xfrm>
            <a:off x="7380020" y="3415133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3" name="Tekstboks 110" title="Quarter Number">
            <a:extLst>
              <a:ext uri="{FF2B5EF4-FFF2-40B4-BE49-F238E27FC236}">
                <a16:creationId xmlns:a16="http://schemas.microsoft.com/office/drawing/2014/main" id="{E1C95BFE-7997-4609-B8A4-66D1DA96ED62}"/>
              </a:ext>
            </a:extLst>
          </p:cNvPr>
          <p:cNvSpPr txBox="1"/>
          <p:nvPr/>
        </p:nvSpPr>
        <p:spPr>
          <a:xfrm>
            <a:off x="4769435" y="3415133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4" name="Tekstboks 110" title="Quarter Number">
            <a:extLst>
              <a:ext uri="{FF2B5EF4-FFF2-40B4-BE49-F238E27FC236}">
                <a16:creationId xmlns:a16="http://schemas.microsoft.com/office/drawing/2014/main" id="{19924661-9916-4691-910A-32FC526E8995}"/>
              </a:ext>
            </a:extLst>
          </p:cNvPr>
          <p:cNvSpPr txBox="1"/>
          <p:nvPr/>
        </p:nvSpPr>
        <p:spPr>
          <a:xfrm>
            <a:off x="2177038" y="3396984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5" name="Tekstboks 111" title="Quarter Number">
            <a:extLst>
              <a:ext uri="{FF2B5EF4-FFF2-40B4-BE49-F238E27FC236}">
                <a16:creationId xmlns:a16="http://schemas.microsoft.com/office/drawing/2014/main" id="{13F87EC6-DE01-44D8-8F61-309B6DCBE1E6}"/>
              </a:ext>
            </a:extLst>
          </p:cNvPr>
          <p:cNvSpPr txBox="1"/>
          <p:nvPr/>
        </p:nvSpPr>
        <p:spPr>
          <a:xfrm>
            <a:off x="8030043" y="3396984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6" name="Tekstboks 111" title="Quarter Number">
            <a:extLst>
              <a:ext uri="{FF2B5EF4-FFF2-40B4-BE49-F238E27FC236}">
                <a16:creationId xmlns:a16="http://schemas.microsoft.com/office/drawing/2014/main" id="{26C9C4DE-FD7A-4033-BFF6-0C90C4C7C8B7}"/>
              </a:ext>
            </a:extLst>
          </p:cNvPr>
          <p:cNvSpPr txBox="1"/>
          <p:nvPr/>
        </p:nvSpPr>
        <p:spPr>
          <a:xfrm>
            <a:off x="5420543" y="3396984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7" name="Tekstboks 111" title="Quarter Number">
            <a:extLst>
              <a:ext uri="{FF2B5EF4-FFF2-40B4-BE49-F238E27FC236}">
                <a16:creationId xmlns:a16="http://schemas.microsoft.com/office/drawing/2014/main" id="{A345280C-0717-4A8F-B3EC-657B86D0C4C4}"/>
              </a:ext>
            </a:extLst>
          </p:cNvPr>
          <p:cNvSpPr txBox="1"/>
          <p:nvPr/>
        </p:nvSpPr>
        <p:spPr>
          <a:xfrm>
            <a:off x="2855636" y="3390576"/>
            <a:ext cx="382954" cy="144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rtl="0"/>
            <a:r>
              <a:rPr lang="nb-NO" sz="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kvartal</a:t>
            </a:r>
            <a:endParaRPr lang="nb-NO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5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066800" y="1015711"/>
            <a:ext cx="10058400" cy="240781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Takk</a:t>
            </a:r>
            <a:r>
              <a:rPr lang="pt-PT" dirty="0"/>
              <a:t>!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9C4CF7-3ED5-C647-B0AB-8331608528E7}"/>
              </a:ext>
            </a:extLst>
          </p:cNvPr>
          <p:cNvSpPr txBox="1"/>
          <p:nvPr/>
        </p:nvSpPr>
        <p:spPr>
          <a:xfrm>
            <a:off x="1066800" y="3475373"/>
            <a:ext cx="6192688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b="1" dirty="0" err="1">
                <a:solidFill>
                  <a:schemeClr val="tx2"/>
                </a:solidFill>
                <a:latin typeface="+mj-lt"/>
              </a:rPr>
              <a:t>Kontakt</a:t>
            </a:r>
            <a:r>
              <a:rPr lang="en-GB" b="1" dirty="0">
                <a:solidFill>
                  <a:schemeClr val="tx2"/>
                </a:solidFill>
                <a:latin typeface="+mj-lt"/>
              </a:rPr>
              <a:t> oss:</a:t>
            </a:r>
            <a:br>
              <a:rPr lang="en-GB" dirty="0">
                <a:solidFill>
                  <a:schemeClr val="tx2"/>
                </a:solidFill>
                <a:latin typeface="+mj-lt"/>
              </a:rPr>
            </a:br>
            <a:r>
              <a:rPr lang="en-GB" dirty="0" err="1">
                <a:solidFill>
                  <a:schemeClr val="tx2"/>
                </a:solidFill>
                <a:latin typeface="+mj-lt"/>
              </a:rPr>
              <a:t>Prosjektleder</a:t>
            </a:r>
            <a:r>
              <a:rPr lang="en-GB" dirty="0">
                <a:solidFill>
                  <a:schemeClr val="tx2"/>
                </a:solidFill>
                <a:latin typeface="+mj-lt"/>
              </a:rPr>
              <a:t>: Truls Torblå</a:t>
            </a:r>
            <a:br>
              <a:rPr lang="en-GB" dirty="0">
                <a:solidFill>
                  <a:schemeClr val="tx2"/>
                </a:solidFill>
                <a:latin typeface="+mj-lt"/>
              </a:rPr>
            </a:br>
            <a:r>
              <a:rPr lang="en-GB" dirty="0">
                <a:solidFill>
                  <a:schemeClr val="accent2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Truls@futurum.no</a:t>
            </a:r>
            <a:br>
              <a:rPr lang="en-GB" dirty="0">
                <a:solidFill>
                  <a:schemeClr val="tx2"/>
                </a:solidFill>
                <a:latin typeface="+mj-lt"/>
              </a:rPr>
            </a:br>
            <a:br>
              <a:rPr lang="en-GB" dirty="0">
                <a:solidFill>
                  <a:schemeClr val="tx2"/>
                </a:solidFill>
                <a:latin typeface="+mj-lt"/>
              </a:rPr>
            </a:br>
            <a:r>
              <a:rPr lang="en-GB" dirty="0" err="1">
                <a:solidFill>
                  <a:schemeClr val="tx2"/>
                </a:solidFill>
                <a:latin typeface="+mj-lt"/>
              </a:rPr>
              <a:t>Programleder</a:t>
            </a:r>
            <a:r>
              <a:rPr lang="en-GB" dirty="0">
                <a:solidFill>
                  <a:schemeClr val="tx2"/>
                </a:solidFill>
                <a:latin typeface="+mj-lt"/>
              </a:rPr>
              <a:t> Smart Narvik: Mikael af Ekenstam</a:t>
            </a:r>
            <a:br>
              <a:rPr lang="en-GB" dirty="0">
                <a:solidFill>
                  <a:schemeClr val="tx2"/>
                </a:solidFill>
                <a:latin typeface="+mj-lt"/>
              </a:rPr>
            </a:br>
            <a:r>
              <a:rPr lang="en-GB" dirty="0">
                <a:solidFill>
                  <a:schemeClr val="accent2"/>
                </a:solidFill>
                <a:latin typeface="+mj-lt"/>
                <a:hlinkClick r:id="rId4"/>
              </a:rPr>
              <a:t>Mikael.af.ekenstam@smartinnovationnorway.com</a:t>
            </a:r>
            <a:endParaRPr lang="en-GB" dirty="0">
              <a:solidFill>
                <a:schemeClr val="accent2"/>
              </a:solidFill>
              <a:latin typeface="+mj-lt"/>
            </a:endParaRPr>
          </a:p>
          <a:p>
            <a:endParaRPr lang="en-GB" dirty="0">
              <a:solidFill>
                <a:schemeClr val="accent2"/>
              </a:solidFill>
              <a:latin typeface="+mj-lt"/>
            </a:endParaRPr>
          </a:p>
          <a:p>
            <a:br>
              <a:rPr lang="en-GB" dirty="0">
                <a:solidFill>
                  <a:schemeClr val="tx2"/>
                </a:solidFill>
                <a:latin typeface="+mj-lt"/>
              </a:rPr>
            </a:br>
            <a:endParaRPr lang="en-GB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B3D5F-8893-EE4C-B521-F8BDD51B6200}"/>
              </a:ext>
            </a:extLst>
          </p:cNvPr>
          <p:cNvSpPr txBox="1"/>
          <p:nvPr/>
        </p:nvSpPr>
        <p:spPr bwMode="auto">
          <a:xfrm>
            <a:off x="6575376" y="3475372"/>
            <a:ext cx="5616624" cy="258532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latin typeface="+mj-lt"/>
              </a:rPr>
              <a:t>WEBSITE AND SOCIAL MEDIA:</a:t>
            </a:r>
            <a:br>
              <a:rPr lang="en-GB" dirty="0">
                <a:solidFill>
                  <a:schemeClr val="tx2"/>
                </a:solidFill>
                <a:latin typeface="+mj-lt"/>
              </a:rPr>
            </a:br>
            <a:r>
              <a:rPr lang="en-GB" dirty="0">
                <a:solidFill>
                  <a:schemeClr val="tx2"/>
                </a:solidFill>
                <a:hlinkClick r:id="rId5"/>
              </a:rPr>
              <a:t>www.auroral.eu</a:t>
            </a:r>
            <a:br>
              <a:rPr lang="en-GB" dirty="0">
                <a:solidFill>
                  <a:schemeClr val="tx2"/>
                </a:solidFill>
                <a:latin typeface="+mj-lt"/>
              </a:rPr>
            </a:br>
            <a:br>
              <a:rPr lang="en-GB" dirty="0">
                <a:solidFill>
                  <a:schemeClr val="tx2"/>
                </a:solidFill>
                <a:latin typeface="+mj-lt"/>
              </a:rPr>
            </a:br>
            <a:r>
              <a:rPr lang="en-GB" dirty="0">
                <a:solidFill>
                  <a:schemeClr val="tx2"/>
                </a:solidFill>
                <a:latin typeface="+mj-lt"/>
                <a:hlinkClick r:id="rId6"/>
              </a:rPr>
              <a:t>Facebook</a:t>
            </a:r>
            <a:br>
              <a:rPr lang="en-GB" dirty="0">
                <a:solidFill>
                  <a:schemeClr val="tx2"/>
                </a:solidFill>
                <a:latin typeface="+mj-lt"/>
              </a:rPr>
            </a:br>
            <a:r>
              <a:rPr lang="en-GB" dirty="0">
                <a:solidFill>
                  <a:schemeClr val="tx2"/>
                </a:solidFill>
                <a:latin typeface="+mj-lt"/>
                <a:hlinkClick r:id="rId7"/>
              </a:rPr>
              <a:t>Instagram</a:t>
            </a:r>
            <a:br>
              <a:rPr lang="en-GB" dirty="0">
                <a:solidFill>
                  <a:schemeClr val="tx2"/>
                </a:solidFill>
                <a:latin typeface="+mj-lt"/>
              </a:rPr>
            </a:br>
            <a:r>
              <a:rPr lang="en-GB" dirty="0">
                <a:solidFill>
                  <a:schemeClr val="tx2"/>
                </a:solidFill>
                <a:latin typeface="+mj-lt"/>
                <a:hlinkClick r:id="rId8"/>
              </a:rPr>
              <a:t>Youtube</a:t>
            </a:r>
            <a:endParaRPr lang="en-GB" dirty="0">
              <a:solidFill>
                <a:schemeClr val="tx2"/>
              </a:solidFill>
              <a:latin typeface="+mj-lt"/>
            </a:endParaRPr>
          </a:p>
          <a:p>
            <a:endParaRPr lang="en-GB" dirty="0">
              <a:solidFill>
                <a:schemeClr val="tx2"/>
              </a:solidFill>
              <a:latin typeface="+mj-lt"/>
            </a:endParaRPr>
          </a:p>
          <a:p>
            <a:endParaRPr lang="en-GB" dirty="0">
              <a:solidFill>
                <a:schemeClr val="tx2"/>
              </a:solidFill>
              <a:latin typeface="+mj-lt"/>
            </a:endParaRPr>
          </a:p>
          <a:p>
            <a:endParaRPr lang="en-GB" dirty="0">
              <a:solidFill>
                <a:schemeClr val="tx2"/>
              </a:solidFill>
              <a:latin typeface="+mj-lt"/>
            </a:endParaRPr>
          </a:p>
          <a:p>
            <a:endParaRPr lang="en-GB" dirty="0">
              <a:solidFill>
                <a:schemeClr val="tx2"/>
              </a:solidFill>
              <a:latin typeface="+mj-lt"/>
            </a:endParaRPr>
          </a:p>
          <a:p>
            <a:endParaRPr lang="en-GB" dirty="0">
              <a:solidFill>
                <a:schemeClr val="tx2"/>
              </a:solidFill>
              <a:latin typeface="+mj-lt"/>
            </a:endParaRPr>
          </a:p>
          <a:p>
            <a:endParaRPr lang="en-GB" dirty="0">
              <a:solidFill>
                <a:schemeClr val="tx2"/>
              </a:solidFill>
              <a:latin typeface="+mj-lt"/>
            </a:endParaRPr>
          </a:p>
          <a:p>
            <a:r>
              <a:rPr lang="en-GB" dirty="0">
                <a:solidFill>
                  <a:schemeClr val="tx2"/>
                </a:solidFill>
                <a:latin typeface="+mj-lt"/>
                <a:hlinkClick r:id="rId9"/>
              </a:rPr>
              <a:t>LinkedIn</a:t>
            </a:r>
            <a:br>
              <a:rPr lang="en-GB" dirty="0">
                <a:solidFill>
                  <a:schemeClr val="tx2"/>
                </a:solidFill>
                <a:latin typeface="+mj-lt"/>
              </a:rPr>
            </a:br>
            <a:r>
              <a:rPr lang="en-GB" dirty="0">
                <a:solidFill>
                  <a:schemeClr val="tx2"/>
                </a:solidFill>
                <a:latin typeface="+mj-lt"/>
                <a:hlinkClick r:id="rId10"/>
              </a:rPr>
              <a:t>Twitter</a:t>
            </a:r>
            <a:br>
              <a:rPr lang="en-GB" dirty="0">
                <a:solidFill>
                  <a:schemeClr val="tx2"/>
                </a:solidFill>
                <a:latin typeface="+mj-lt"/>
              </a:rPr>
            </a:br>
            <a:r>
              <a:rPr lang="en-GB" dirty="0">
                <a:solidFill>
                  <a:schemeClr val="tx2"/>
                </a:solidFill>
                <a:latin typeface="+mj-lt"/>
                <a:hlinkClick r:id="rId11"/>
              </a:rPr>
              <a:t>Vimeo</a:t>
            </a:r>
            <a:br>
              <a:rPr lang="en-GB" dirty="0">
                <a:solidFill>
                  <a:schemeClr val="tx2"/>
                </a:solidFill>
                <a:latin typeface="+mj-lt"/>
              </a:rPr>
            </a:br>
            <a:endParaRPr lang="en-GB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25A4-0D94-4B6A-9FE6-B6BA2D76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040" y="1043311"/>
            <a:ext cx="5275704" cy="587584"/>
          </a:xfrm>
        </p:spPr>
        <p:txBody>
          <a:bodyPr/>
          <a:lstStyle/>
          <a:p>
            <a:r>
              <a:rPr lang="nb-NO" sz="2800" dirty="0"/>
              <a:t>AURORAL </a:t>
            </a:r>
            <a:r>
              <a:rPr lang="nb-NO" dirty="0"/>
              <a:t>EN DEL AV SMART NARVIK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A6C732-4DEB-487B-A1BE-16568450009D}"/>
              </a:ext>
            </a:extLst>
          </p:cNvPr>
          <p:cNvSpPr txBox="1"/>
          <p:nvPr/>
        </p:nvSpPr>
        <p:spPr>
          <a:xfrm>
            <a:off x="6074913" y="1934768"/>
            <a:ext cx="4968552" cy="32008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Smarte byer og lokalsamfunn setter innbyggerne i sentrum, og tar i bruk ny teknologi, innovative metoder, samarbeid og </a:t>
            </a:r>
            <a:r>
              <a:rPr lang="nb-NO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samskaping</a:t>
            </a:r>
            <a:r>
              <a:rPr lang="nb-NO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å bli mer bærekraftige, attraktive, produktive og tilpasningsdyktige</a:t>
            </a:r>
          </a:p>
          <a:p>
            <a:pPr marL="265113" lvl="1">
              <a:spcBef>
                <a:spcPts val="1200"/>
              </a:spcBef>
              <a:tabLst>
                <a:tab pos="541338" algn="l"/>
              </a:tabLst>
            </a:pPr>
            <a:r>
              <a:rPr lang="nb-NO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Nasjonalt veikart for smarte og bærekraftige byer og lokalsamfunn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E0E48B52-E731-4D0A-88A8-F8A1B4421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739438"/>
            <a:ext cx="5328592" cy="5514590"/>
          </a:xfrm>
          <a:prstGeom prst="rect">
            <a:avLst/>
          </a:prstGeom>
        </p:spPr>
      </p:pic>
      <p:sp>
        <p:nvSpPr>
          <p:cNvPr id="89" name="Callout: Line 88">
            <a:extLst>
              <a:ext uri="{FF2B5EF4-FFF2-40B4-BE49-F238E27FC236}">
                <a16:creationId xmlns:a16="http://schemas.microsoft.com/office/drawing/2014/main" id="{9A9FF052-017B-47F9-A65B-976A656D247F}"/>
              </a:ext>
            </a:extLst>
          </p:cNvPr>
          <p:cNvSpPr/>
          <p:nvPr/>
        </p:nvSpPr>
        <p:spPr>
          <a:xfrm>
            <a:off x="4079776" y="3933056"/>
            <a:ext cx="1008112" cy="612648"/>
          </a:xfrm>
          <a:prstGeom prst="borderCallout1">
            <a:avLst>
              <a:gd name="adj1" fmla="val 61955"/>
              <a:gd name="adj2" fmla="val -3559"/>
              <a:gd name="adj3" fmla="val 112500"/>
              <a:gd name="adj4" fmla="val -383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36000" rtlCol="0" anchor="ctr"/>
          <a:lstStyle/>
          <a:p>
            <a:pPr algn="ctr"/>
            <a:r>
              <a:rPr lang="nb-NO" sz="1600" dirty="0"/>
              <a:t>A</a:t>
            </a:r>
            <a:r>
              <a:rPr lang="nb-NO" sz="1600" dirty="0">
                <a:solidFill>
                  <a:schemeClr val="tx1"/>
                </a:solidFill>
              </a:rPr>
              <a:t>AURORAL</a:t>
            </a:r>
            <a:endParaRPr lang="nb-NO" sz="1600" dirty="0"/>
          </a:p>
        </p:txBody>
      </p:sp>
      <p:sp>
        <p:nvSpPr>
          <p:cNvPr id="90" name="Callout: Line 89">
            <a:extLst>
              <a:ext uri="{FF2B5EF4-FFF2-40B4-BE49-F238E27FC236}">
                <a16:creationId xmlns:a16="http://schemas.microsoft.com/office/drawing/2014/main" id="{A5EF7D72-BBDB-4E8F-9E29-991FF42B05B7}"/>
              </a:ext>
            </a:extLst>
          </p:cNvPr>
          <p:cNvSpPr/>
          <p:nvPr/>
        </p:nvSpPr>
        <p:spPr>
          <a:xfrm>
            <a:off x="4511824" y="5165206"/>
            <a:ext cx="963528" cy="612648"/>
          </a:xfrm>
          <a:prstGeom prst="borderCallout1">
            <a:avLst>
              <a:gd name="adj1" fmla="val 65883"/>
              <a:gd name="adj2" fmla="val -4587"/>
              <a:gd name="adj3" fmla="val 112500"/>
              <a:gd name="adj4" fmla="val -383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36000" rtlCol="0" anchor="ctr"/>
          <a:lstStyle/>
          <a:p>
            <a:pPr algn="ctr"/>
            <a:r>
              <a:rPr lang="nb-NO" sz="1600" dirty="0">
                <a:solidFill>
                  <a:schemeClr val="tx1"/>
                </a:solidFill>
              </a:rPr>
              <a:t>Alpin-VM 2027</a:t>
            </a:r>
            <a:endParaRPr lang="nb-NO" sz="1600" dirty="0"/>
          </a:p>
        </p:txBody>
      </p:sp>
    </p:spTree>
    <p:extLst>
      <p:ext uri="{BB962C8B-B14F-4D97-AF65-F5344CB8AC3E}">
        <p14:creationId xmlns:p14="http://schemas.microsoft.com/office/powerpoint/2010/main" val="3611049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90CCD-00ED-4D9B-A59E-049A701CB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Organisering av smart narvik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31420A-55E0-4071-A0BB-0C054F74CE8F}"/>
              </a:ext>
            </a:extLst>
          </p:cNvPr>
          <p:cNvSpPr txBox="1"/>
          <p:nvPr/>
        </p:nvSpPr>
        <p:spPr>
          <a:xfrm>
            <a:off x="1643030" y="295801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40 % stilling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11EF5-6BF1-4D34-BDFE-AF8AA3B07584}"/>
              </a:ext>
            </a:extLst>
          </p:cNvPr>
          <p:cNvSpPr txBox="1"/>
          <p:nvPr/>
        </p:nvSpPr>
        <p:spPr>
          <a:xfrm>
            <a:off x="4268406" y="295801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40 % stilling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D5A63E-1F5A-4F9F-8967-BEA95B65F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782" y="1872784"/>
            <a:ext cx="1086333" cy="1086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224140-FEC5-463B-8C3F-69DB48713639}"/>
              </a:ext>
            </a:extLst>
          </p:cNvPr>
          <p:cNvSpPr txBox="1"/>
          <p:nvPr/>
        </p:nvSpPr>
        <p:spPr>
          <a:xfrm>
            <a:off x="6729062" y="295801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40 % stilling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712A0476-247B-4804-B8D8-98B69D8A8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33" y="1897683"/>
            <a:ext cx="2028671" cy="10603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EF0CA2-EDC2-4754-99ED-AE5EE0365A93}"/>
              </a:ext>
            </a:extLst>
          </p:cNvPr>
          <p:cNvSpPr txBox="1"/>
          <p:nvPr/>
        </p:nvSpPr>
        <p:spPr>
          <a:xfrm>
            <a:off x="9421926" y="2958015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100 % stilling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Programleder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EC7065F-B994-4AB7-AD2B-78CE2EC50C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231174"/>
              </p:ext>
            </p:extLst>
          </p:nvPr>
        </p:nvGraphicFramePr>
        <p:xfrm>
          <a:off x="2662768" y="3724953"/>
          <a:ext cx="7053293" cy="2728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ABD94C6-1D49-46F2-B5A3-A8E6FD2A0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70" y="4133926"/>
            <a:ext cx="2071687" cy="85962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99D01EC-131E-4ACB-B487-AE421860306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86638"/>
          <a:stretch/>
        </p:blipFill>
        <p:spPr>
          <a:xfrm>
            <a:off x="1829700" y="5176460"/>
            <a:ext cx="1042425" cy="87767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0DCE29-0C8E-4204-8F73-A5E36A67634B}"/>
              </a:ext>
            </a:extLst>
          </p:cNvPr>
          <p:cNvCxnSpPr>
            <a:cxnSpLocks/>
          </p:cNvCxnSpPr>
          <p:nvPr/>
        </p:nvCxnSpPr>
        <p:spPr>
          <a:xfrm>
            <a:off x="3386757" y="4740216"/>
            <a:ext cx="573808" cy="1844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4F67EE6-D73F-4F0F-B9ED-F8C5A328D7A2}"/>
              </a:ext>
            </a:extLst>
          </p:cNvPr>
          <p:cNvCxnSpPr>
            <a:cxnSpLocks/>
          </p:cNvCxnSpPr>
          <p:nvPr/>
        </p:nvCxnSpPr>
        <p:spPr>
          <a:xfrm flipV="1">
            <a:off x="2760415" y="5322242"/>
            <a:ext cx="1200150" cy="2086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DF63CBE7-5D02-4109-A927-74EEF09043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162" y="2001399"/>
            <a:ext cx="2431261" cy="828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36FBEE1-B7EF-4F71-AD1B-8F96C97F47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3194" y="1875167"/>
            <a:ext cx="2812676" cy="127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5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ED932C-ACFC-485F-9F88-1ADA8ABC3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48554"/>
            <a:ext cx="10058400" cy="376089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2400" dirty="0">
                <a:latin typeface="+mj-lt"/>
              </a:rPr>
              <a:t> Et av formålene med avtalen med Smart Innovation Norway var at kommunen skulle komme med i et stort EU-prosjekt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>
                <a:latin typeface="+mj-lt"/>
              </a:rPr>
              <a:t> Smart Innovation Norway ble invitert inn i et internasjonalt søkerkonsortium som jobbet mot Horizon 2020-utlysningen «</a:t>
            </a:r>
            <a:r>
              <a:rPr lang="en-US" sz="2400" dirty="0">
                <a:latin typeface="+mj-lt"/>
              </a:rPr>
              <a:t>Boost rural economies through cross-sector digital service platforms”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 Vi </a:t>
            </a:r>
            <a:r>
              <a:rPr lang="en-US" sz="2400" dirty="0" err="1">
                <a:latin typeface="+mj-lt"/>
              </a:rPr>
              <a:t>utformet</a:t>
            </a:r>
            <a:r>
              <a:rPr lang="en-US" sz="2400" dirty="0">
                <a:latin typeface="+mj-lt"/>
              </a:rPr>
              <a:t> et </a:t>
            </a:r>
            <a:r>
              <a:rPr lang="en-US" sz="2400" dirty="0" err="1">
                <a:latin typeface="+mj-lt"/>
              </a:rPr>
              <a:t>pilotprosjekt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innenfor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reiseliv</a:t>
            </a:r>
            <a:r>
              <a:rPr lang="en-US" sz="2400" dirty="0">
                <a:latin typeface="+mj-lt"/>
              </a:rPr>
              <a:t> for Narvik </a:t>
            </a:r>
            <a:r>
              <a:rPr lang="en-US" sz="2400" dirty="0" err="1">
                <a:latin typeface="+mj-lt"/>
              </a:rPr>
              <a:t>som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skulle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svare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ut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følgende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formål</a:t>
            </a:r>
            <a:r>
              <a:rPr lang="en-US" sz="2400" dirty="0">
                <a:latin typeface="+mj-lt"/>
              </a:rPr>
              <a:t> med </a:t>
            </a:r>
            <a:r>
              <a:rPr lang="en-US" sz="2400" dirty="0" err="1">
                <a:latin typeface="+mj-lt"/>
              </a:rPr>
              <a:t>utlysningen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til</a:t>
            </a:r>
            <a:r>
              <a:rPr lang="en-US" sz="2400" dirty="0">
                <a:latin typeface="+mj-lt"/>
              </a:rPr>
              <a:t> EU-</a:t>
            </a:r>
            <a:r>
              <a:rPr lang="en-US" sz="2400" dirty="0" err="1">
                <a:latin typeface="+mj-lt"/>
              </a:rPr>
              <a:t>kommisjonen</a:t>
            </a:r>
            <a:r>
              <a:rPr lang="en-US" sz="2400" dirty="0">
                <a:latin typeface="+mj-lt"/>
              </a:rPr>
              <a:t>:</a:t>
            </a:r>
          </a:p>
          <a:p>
            <a:pPr marL="722313" indent="0">
              <a:buNone/>
            </a:pPr>
            <a:r>
              <a:rPr lang="en-US" sz="2400" i="1" dirty="0">
                <a:latin typeface="+mj-lt"/>
              </a:rPr>
              <a:t>The applications should support the implementation of the smart villages concept oriented towards relatively underdeveloped and remotely located rural areas and communities - Improve quality of life in rural areas, higher standard of living and services for citizens.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0B86B7-0F45-4D74-B252-52F8C1F88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AURORAL – hvorfor Narvik kommune ble med i prosjektet</a:t>
            </a:r>
          </a:p>
        </p:txBody>
      </p:sp>
    </p:spTree>
    <p:extLst>
      <p:ext uri="{BB962C8B-B14F-4D97-AF65-F5344CB8AC3E}">
        <p14:creationId xmlns:p14="http://schemas.microsoft.com/office/powerpoint/2010/main" val="395945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 bwMode="auto">
          <a:xfrm>
            <a:off x="1055440" y="1772816"/>
            <a:ext cx="5790808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None/>
              <a:defRPr/>
            </a:pPr>
            <a:r>
              <a:rPr lang="nb-NO" sz="2400" dirty="0">
                <a:latin typeface="+mj-lt"/>
                <a:ea typeface="Arial"/>
                <a:cs typeface="Arial"/>
              </a:rPr>
              <a:t>Et prosjekt innenfor EUs store forsknings- og utviklingsprogram </a:t>
            </a:r>
            <a:r>
              <a:rPr lang="nb-NO" sz="2400" dirty="0" err="1">
                <a:latin typeface="+mj-lt"/>
                <a:ea typeface="Arial"/>
                <a:cs typeface="Arial"/>
              </a:rPr>
              <a:t>Horizon</a:t>
            </a:r>
            <a:r>
              <a:rPr lang="nb-NO" sz="2400" dirty="0">
                <a:latin typeface="+mj-lt"/>
                <a:ea typeface="Arial"/>
                <a:cs typeface="Arial"/>
              </a:rPr>
              <a:t> 2020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None/>
              <a:defRPr/>
            </a:pPr>
            <a:endParaRPr dirty="0"/>
          </a:p>
          <a:p>
            <a:pPr marL="742950" lvl="1" indent="-28575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  <a:defRPr/>
            </a:pPr>
            <a:r>
              <a:rPr lang="nb-NO" sz="2400" dirty="0">
                <a:solidFill>
                  <a:srgbClr val="000000"/>
                </a:solidFill>
                <a:latin typeface="+mj-lt"/>
                <a:cs typeface="Arial"/>
              </a:rPr>
              <a:t>Skal dra nytte av digitale løsninger for å gi bedre tjenester og bedre økonomisk utvikling i distriktene i Europa</a:t>
            </a:r>
            <a:endParaRPr lang="nb-NO" sz="2400" dirty="0">
              <a:solidFill>
                <a:srgbClr val="000000"/>
              </a:solidFill>
              <a:latin typeface="+mj-lt"/>
              <a:ea typeface="Arial"/>
              <a:cs typeface="Arial"/>
            </a:endParaRPr>
          </a:p>
          <a:p>
            <a:pPr marL="742950" lvl="1" indent="-28575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  <a:defRPr/>
            </a:pPr>
            <a:r>
              <a:rPr lang="nb-NO" sz="2400" dirty="0">
                <a:solidFill>
                  <a:srgbClr val="000000"/>
                </a:solidFill>
                <a:latin typeface="+mj-lt"/>
                <a:ea typeface="Arial"/>
                <a:cs typeface="Arial"/>
              </a:rPr>
              <a:t>Prosjektbudsjett: 16 millioner Euro</a:t>
            </a:r>
          </a:p>
          <a:p>
            <a:pPr marL="742950" lvl="1" indent="-28575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  <a:defRPr/>
            </a:pPr>
            <a:r>
              <a:rPr lang="nb-NO" sz="2400" dirty="0">
                <a:solidFill>
                  <a:srgbClr val="000000"/>
                </a:solidFill>
                <a:latin typeface="+mj-lt"/>
                <a:ea typeface="Arial"/>
                <a:cs typeface="Arial"/>
              </a:rPr>
              <a:t>Mål om å skape en investeringsplattform med 50 millioner Euro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 bwMode="auto">
          <a:xfrm>
            <a:off x="2033384" y="861196"/>
            <a:ext cx="4062616" cy="587584"/>
          </a:xfrm>
        </p:spPr>
        <p:txBody>
          <a:bodyPr/>
          <a:lstStyle/>
          <a:p>
            <a:pPr>
              <a:defRPr/>
            </a:pPr>
            <a:r>
              <a:rPr lang="pt-PT" dirty="0"/>
              <a:t>Hva er auroral?</a:t>
            </a:r>
            <a:endParaRPr lang="en-GB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A109BA-8F3A-4E32-8C85-79DC1A721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99"/>
          <a:stretch/>
        </p:blipFill>
        <p:spPr>
          <a:xfrm>
            <a:off x="7320136" y="1448780"/>
            <a:ext cx="4123576" cy="3960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F91A3-3484-EB45-A664-989DAB0F2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017867-FF30-B747-B938-F0F83BC0255E}"/>
              </a:ext>
            </a:extLst>
          </p:cNvPr>
          <p:cNvSpPr txBox="1">
            <a:spLocks/>
          </p:cNvSpPr>
          <p:nvPr/>
        </p:nvSpPr>
        <p:spPr bwMode="auto">
          <a:xfrm>
            <a:off x="788889" y="4652378"/>
            <a:ext cx="3290887" cy="7682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800" cap="all" spc="-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a typeface="+mn-ea"/>
                <a:cs typeface="+mn-cs"/>
              </a:rPr>
              <a:t>AURORAL I et </a:t>
            </a:r>
            <a:r>
              <a:rPr lang="en-US" b="1" dirty="0" err="1">
                <a:ea typeface="+mn-ea"/>
                <a:cs typeface="+mn-cs"/>
              </a:rPr>
              <a:t>nøtteskall</a:t>
            </a:r>
            <a:endParaRPr lang="x-none" b="1" dirty="0"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17CD81A-4E85-6E4C-A6A2-E80AE96D83B2}"/>
              </a:ext>
            </a:extLst>
          </p:cNvPr>
          <p:cNvSpPr/>
          <p:nvPr/>
        </p:nvSpPr>
        <p:spPr>
          <a:xfrm>
            <a:off x="3150303" y="4379614"/>
            <a:ext cx="736659" cy="69525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/>
              <a:t>25</a:t>
            </a:r>
            <a:endParaRPr lang="en-GB" sz="2000" b="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C8EA603-95E5-B34E-A89D-6150ACF50239}"/>
              </a:ext>
            </a:extLst>
          </p:cNvPr>
          <p:cNvSpPr txBox="1">
            <a:spLocks/>
          </p:cNvSpPr>
          <p:nvPr/>
        </p:nvSpPr>
        <p:spPr bwMode="auto">
          <a:xfrm>
            <a:off x="2789898" y="5147117"/>
            <a:ext cx="1457470" cy="32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400" b="1" i="0" kern="0" dirty="0" err="1">
                <a:solidFill>
                  <a:schemeClr val="tx2"/>
                </a:solidFill>
              </a:rPr>
              <a:t>Partnere</a:t>
            </a:r>
            <a:endParaRPr lang="en-US" sz="1400" i="0" kern="0" dirty="0">
              <a:solidFill>
                <a:schemeClr val="tx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F7FDDD-A1C5-2C42-A401-9FD513AA0274}"/>
              </a:ext>
            </a:extLst>
          </p:cNvPr>
          <p:cNvSpPr/>
          <p:nvPr/>
        </p:nvSpPr>
        <p:spPr>
          <a:xfrm>
            <a:off x="4947866" y="4379614"/>
            <a:ext cx="736659" cy="69525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/>
              <a:t>10</a:t>
            </a:r>
            <a:endParaRPr lang="en-GB" sz="2000" b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1BCA69-4690-4944-AB7B-B09B4A43546B}"/>
              </a:ext>
            </a:extLst>
          </p:cNvPr>
          <p:cNvSpPr txBox="1">
            <a:spLocks/>
          </p:cNvSpPr>
          <p:nvPr/>
        </p:nvSpPr>
        <p:spPr bwMode="auto">
          <a:xfrm>
            <a:off x="4605683" y="5101181"/>
            <a:ext cx="1457470" cy="442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400" b="1" i="0" kern="0" dirty="0" err="1">
                <a:solidFill>
                  <a:schemeClr val="tx2"/>
                </a:solidFill>
              </a:rPr>
              <a:t>Europeiske</a:t>
            </a:r>
            <a:r>
              <a:rPr lang="en-US" sz="1400" b="1" i="0" kern="0" dirty="0">
                <a:solidFill>
                  <a:schemeClr val="tx2"/>
                </a:solidFill>
              </a:rPr>
              <a:t> </a:t>
            </a:r>
            <a:r>
              <a:rPr lang="en-US" sz="1400" b="1" i="0" dirty="0">
                <a:solidFill>
                  <a:schemeClr val="tx2"/>
                </a:solidFill>
              </a:rPr>
              <a:t>land</a:t>
            </a:r>
            <a:endParaRPr lang="en-US" sz="1400" i="0" kern="0" dirty="0">
              <a:solidFill>
                <a:schemeClr val="tx2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6AB7B8-7EC4-C04F-B81A-1067939DB567}"/>
              </a:ext>
            </a:extLst>
          </p:cNvPr>
          <p:cNvSpPr/>
          <p:nvPr/>
        </p:nvSpPr>
        <p:spPr>
          <a:xfrm>
            <a:off x="6745429" y="4379613"/>
            <a:ext cx="736659" cy="69525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/>
              <a:t>8</a:t>
            </a:r>
            <a:endParaRPr lang="en-GB" sz="2000" b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8381F50-DB73-BE43-A4C3-669DB6877FF2}"/>
              </a:ext>
            </a:extLst>
          </p:cNvPr>
          <p:cNvSpPr txBox="1">
            <a:spLocks/>
          </p:cNvSpPr>
          <p:nvPr/>
        </p:nvSpPr>
        <p:spPr bwMode="auto">
          <a:xfrm>
            <a:off x="6394135" y="5036526"/>
            <a:ext cx="1457470" cy="69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400" b="1" i="0" dirty="0" err="1">
                <a:solidFill>
                  <a:schemeClr val="tx2"/>
                </a:solidFill>
              </a:rPr>
              <a:t>Pilotprosjekter</a:t>
            </a:r>
            <a:endParaRPr lang="en-US" sz="1400" b="1" i="0" kern="0" dirty="0">
              <a:solidFill>
                <a:schemeClr val="tx2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0E6C3AA-8351-4A43-9011-BEC3469FD283}"/>
              </a:ext>
            </a:extLst>
          </p:cNvPr>
          <p:cNvSpPr/>
          <p:nvPr/>
        </p:nvSpPr>
        <p:spPr>
          <a:xfrm>
            <a:off x="8542992" y="4382952"/>
            <a:ext cx="736659" cy="69525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/>
              <a:t>5</a:t>
            </a:r>
            <a:r>
              <a:rPr lang="en-US" sz="1600" b="0" dirty="0"/>
              <a:t>+</a:t>
            </a:r>
            <a:endParaRPr lang="en-GB" sz="2000" b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FAD7603-FD21-8741-8F98-8ECAF786A436}"/>
              </a:ext>
            </a:extLst>
          </p:cNvPr>
          <p:cNvSpPr txBox="1">
            <a:spLocks/>
          </p:cNvSpPr>
          <p:nvPr/>
        </p:nvSpPr>
        <p:spPr bwMode="auto">
          <a:xfrm>
            <a:off x="8182587" y="5150454"/>
            <a:ext cx="1457470" cy="84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400" b="1" i="0" kern="0" dirty="0" err="1">
                <a:solidFill>
                  <a:schemeClr val="tx2"/>
                </a:solidFill>
              </a:rPr>
              <a:t>Domener</a:t>
            </a:r>
            <a:br>
              <a:rPr lang="en-US" sz="1400" b="0" i="0" kern="0" dirty="0">
                <a:solidFill>
                  <a:schemeClr val="tx2"/>
                </a:solidFill>
              </a:rPr>
            </a:br>
            <a:r>
              <a:rPr lang="en-US" sz="1100" i="0" dirty="0" err="1">
                <a:solidFill>
                  <a:schemeClr val="tx2"/>
                </a:solidFill>
              </a:rPr>
              <a:t>Jordbruk</a:t>
            </a:r>
            <a:r>
              <a:rPr lang="en-US" sz="1100" b="0" i="0" kern="0" dirty="0">
                <a:solidFill>
                  <a:schemeClr val="tx2"/>
                </a:solidFill>
              </a:rPr>
              <a:t>, </a:t>
            </a:r>
            <a:r>
              <a:rPr lang="en-US" sz="1100" b="0" i="0" kern="0" dirty="0" err="1">
                <a:solidFill>
                  <a:schemeClr val="tx2"/>
                </a:solidFill>
              </a:rPr>
              <a:t>Turisme</a:t>
            </a:r>
            <a:r>
              <a:rPr lang="en-US" sz="1100" b="0" i="0" kern="0" dirty="0">
                <a:solidFill>
                  <a:schemeClr val="tx2"/>
                </a:solidFill>
              </a:rPr>
              <a:t>, </a:t>
            </a:r>
            <a:r>
              <a:rPr lang="en-US" sz="1100" b="0" i="0" kern="0" dirty="0" err="1">
                <a:solidFill>
                  <a:schemeClr val="tx2"/>
                </a:solidFill>
              </a:rPr>
              <a:t>Mobilitet</a:t>
            </a:r>
            <a:r>
              <a:rPr lang="en-US" sz="1100" b="0" i="0" kern="0" dirty="0">
                <a:solidFill>
                  <a:schemeClr val="tx2"/>
                </a:solidFill>
              </a:rPr>
              <a:t>, Energi, Helse, </a:t>
            </a:r>
            <a:r>
              <a:rPr lang="en-US" sz="1100" i="0" dirty="0" err="1">
                <a:solidFill>
                  <a:schemeClr val="tx2"/>
                </a:solidFill>
              </a:rPr>
              <a:t>andre</a:t>
            </a:r>
            <a:r>
              <a:rPr lang="en-US" sz="1100" b="0" i="0" kern="0" dirty="0">
                <a:solidFill>
                  <a:schemeClr val="tx2"/>
                </a:solidFill>
              </a:rPr>
              <a:t>…</a:t>
            </a:r>
            <a:endParaRPr lang="en-US" sz="1400" b="1" i="0" kern="0" dirty="0">
              <a:solidFill>
                <a:schemeClr val="tx2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2C0746-51EE-444D-8814-A97643A2F04B}"/>
              </a:ext>
            </a:extLst>
          </p:cNvPr>
          <p:cNvSpPr/>
          <p:nvPr/>
        </p:nvSpPr>
        <p:spPr>
          <a:xfrm>
            <a:off x="10340555" y="4379614"/>
            <a:ext cx="736659" cy="69525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/>
              <a:t>4</a:t>
            </a:r>
            <a:endParaRPr lang="en-GB" sz="2000" b="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99AD818-155E-ED4F-AAD4-6B5C813596ED}"/>
              </a:ext>
            </a:extLst>
          </p:cNvPr>
          <p:cNvSpPr txBox="1">
            <a:spLocks/>
          </p:cNvSpPr>
          <p:nvPr/>
        </p:nvSpPr>
        <p:spPr bwMode="auto">
          <a:xfrm>
            <a:off x="9980150" y="5147117"/>
            <a:ext cx="1457470" cy="32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400" b="1" i="0" dirty="0" err="1">
                <a:solidFill>
                  <a:schemeClr val="tx2"/>
                </a:solidFill>
              </a:rPr>
              <a:t>År</a:t>
            </a:r>
            <a:endParaRPr lang="en-US" sz="1400" b="1" i="0" kern="0" dirty="0" err="1">
              <a:solidFill>
                <a:schemeClr val="tx2"/>
              </a:solidFill>
            </a:endParaRPr>
          </a:p>
        </p:txBody>
      </p:sp>
      <p:pic>
        <p:nvPicPr>
          <p:cNvPr id="21" name="Picture 2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43BB6B2-D79C-9943-83D8-D85C22018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" t="28408" r="-244" b="8367"/>
          <a:stretch/>
        </p:blipFill>
        <p:spPr>
          <a:xfrm>
            <a:off x="24680" y="0"/>
            <a:ext cx="12192000" cy="4132244"/>
          </a:xfrm>
          <a:prstGeom prst="flowChartDocument">
            <a:avLst/>
          </a:prstGeom>
        </p:spPr>
      </p:pic>
    </p:spTree>
    <p:extLst>
      <p:ext uri="{BB962C8B-B14F-4D97-AF65-F5344CB8AC3E}">
        <p14:creationId xmlns:p14="http://schemas.microsoft.com/office/powerpoint/2010/main" val="466105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0F56073-EC0A-438D-BE3A-865B3380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Sentrale Problemstillinger i hålogalandregionen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FDBE468-594F-435A-A59D-D2671E83BAFA}"/>
              </a:ext>
            </a:extLst>
          </p:cNvPr>
          <p:cNvSpPr txBox="1"/>
          <p:nvPr/>
        </p:nvSpPr>
        <p:spPr>
          <a:xfrm>
            <a:off x="1097134" y="2060848"/>
            <a:ext cx="10183441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400" dirty="0">
                <a:latin typeface="+mj-lt"/>
              </a:rPr>
              <a:t>Negativ spiral på utvikling av transporttilbudet i regionen og spesielt i distriktene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400" dirty="0">
                <a:latin typeface="+mj-lt"/>
              </a:rPr>
              <a:t>Til dels lite utviklede attraksjoner i regionen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400" dirty="0">
                <a:effectLst/>
                <a:latin typeface="+mj-lt"/>
              </a:rPr>
              <a:t>Risiko for ulike typer av konflikter ved et økende antall besøkere</a:t>
            </a:r>
            <a:endParaRPr lang="nb-NO" sz="2400" dirty="0">
              <a:latin typeface="+mj-lt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2400" dirty="0">
                <a:latin typeface="+mj-lt"/>
              </a:rPr>
              <a:t>For få innbyggere/besøkere til å benytte løsninger som fungerer i byer</a:t>
            </a:r>
          </a:p>
          <a:p>
            <a:pPr marL="3486150" lvl="7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b-NO" sz="2400" dirty="0">
              <a:latin typeface="+mj-lt"/>
            </a:endParaRPr>
          </a:p>
          <a:p>
            <a:pPr>
              <a:spcAft>
                <a:spcPts val="600"/>
              </a:spcAft>
            </a:pPr>
            <a:endParaRPr lang="nb-NO" sz="2400" dirty="0">
              <a:effectLst/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nb-NO" sz="2400" dirty="0">
                <a:latin typeface="+mj-lt"/>
              </a:rPr>
              <a:t>	</a:t>
            </a:r>
            <a:r>
              <a:rPr lang="nb-NO" sz="2400" dirty="0">
                <a:effectLst/>
                <a:latin typeface="+mj-lt"/>
              </a:rPr>
              <a:t>Dårlig stedsutvikling og forutsetninger for reiselivet</a:t>
            </a:r>
          </a:p>
        </p:txBody>
      </p:sp>
      <p:sp>
        <p:nvSpPr>
          <p:cNvPr id="3" name="Pil: ned 2">
            <a:extLst>
              <a:ext uri="{FF2B5EF4-FFF2-40B4-BE49-F238E27FC236}">
                <a16:creationId xmlns:a16="http://schemas.microsoft.com/office/drawing/2014/main" id="{B573B4CB-0B83-4D74-90B2-3B4392C2CC8C}"/>
              </a:ext>
            </a:extLst>
          </p:cNvPr>
          <p:cNvSpPr/>
          <p:nvPr/>
        </p:nvSpPr>
        <p:spPr>
          <a:xfrm>
            <a:off x="4943872" y="4437112"/>
            <a:ext cx="100811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5673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C0A6C3C-E385-4F60-A0D8-DF4EFF2CA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532724"/>
            <a:ext cx="10939958" cy="4719273"/>
          </a:xfrm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D55F8E92-81E3-40C7-8A48-CAF2889A6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Mål for pilotprosjektet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9DA7B3E-F1A8-40EB-8497-2F672F20C73A}"/>
              </a:ext>
            </a:extLst>
          </p:cNvPr>
          <p:cNvSpPr txBox="1"/>
          <p:nvPr/>
        </p:nvSpPr>
        <p:spPr>
          <a:xfrm>
            <a:off x="911424" y="2551837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Nye digitale </a:t>
            </a:r>
            <a:r>
              <a:rPr lang="nb-NO" dirty="0" err="1"/>
              <a:t>guidingsystemer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Forbedre transportmulighetene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Besøksforvaltning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9097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E577BF8-40C5-3742-8499-963A6E6C4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305" y="779132"/>
            <a:ext cx="1518287" cy="938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/>
          <a:stretch/>
        </p:blipFill>
        <p:spPr>
          <a:xfrm>
            <a:off x="1352764" y="1538329"/>
            <a:ext cx="5886562" cy="46269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4579B5-B574-49CC-8C12-E1247654CB4C}"/>
              </a:ext>
            </a:extLst>
          </p:cNvPr>
          <p:cNvSpPr txBox="1">
            <a:spLocks/>
          </p:cNvSpPr>
          <p:nvPr/>
        </p:nvSpPr>
        <p:spPr bwMode="auto">
          <a:xfrm>
            <a:off x="2004327" y="889847"/>
            <a:ext cx="4511824" cy="587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2800" cap="all" spc="-5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>
                <a:ea typeface="+mj-lt"/>
                <a:cs typeface="+mj-lt"/>
              </a:rPr>
              <a:t>Strukturen for AURORAL - plattformen</a:t>
            </a:r>
            <a:endParaRPr lang="en-US" b="1"/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023FE159-7C0F-44EA-B9F5-8995C9FF590A}"/>
              </a:ext>
            </a:extLst>
          </p:cNvPr>
          <p:cNvGrpSpPr/>
          <p:nvPr/>
        </p:nvGrpSpPr>
        <p:grpSpPr>
          <a:xfrm>
            <a:off x="6864793" y="4767354"/>
            <a:ext cx="4405370" cy="1208047"/>
            <a:chOff x="6864793" y="4683847"/>
            <a:chExt cx="4405370" cy="1208047"/>
          </a:xfrm>
        </p:grpSpPr>
        <p:sp>
          <p:nvSpPr>
            <p:cNvPr id="9" name="Alternativ prosess 8">
              <a:extLst>
                <a:ext uri="{FF2B5EF4-FFF2-40B4-BE49-F238E27FC236}">
                  <a16:creationId xmlns:a16="http://schemas.microsoft.com/office/drawing/2014/main" id="{D5E331A5-7A4A-484B-988B-0FBCB7807C98}"/>
                </a:ext>
              </a:extLst>
            </p:cNvPr>
            <p:cNvSpPr/>
            <p:nvPr/>
          </p:nvSpPr>
          <p:spPr>
            <a:xfrm>
              <a:off x="7701775" y="4683847"/>
              <a:ext cx="3568388" cy="1208047"/>
            </a:xfrm>
            <a:prstGeom prst="flowChartAlternateProcess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b-NO" sz="1400" dirty="0"/>
                <a:t>Gjennom eksisterende tjenester og produkter kan ulike aktører tilføre AURORAL nyttig data. Når plattformen utvikles vil det kunne bli stadig mer interessant å bidra med data inn i plattformen.</a:t>
              </a:r>
            </a:p>
          </p:txBody>
        </p:sp>
        <p:sp>
          <p:nvSpPr>
            <p:cNvPr id="10" name="Pil: venstre 9">
              <a:extLst>
                <a:ext uri="{FF2B5EF4-FFF2-40B4-BE49-F238E27FC236}">
                  <a16:creationId xmlns:a16="http://schemas.microsoft.com/office/drawing/2014/main" id="{4154B0F8-9D2E-4F16-9DEB-F19746425070}"/>
                </a:ext>
              </a:extLst>
            </p:cNvPr>
            <p:cNvSpPr/>
            <p:nvPr/>
          </p:nvSpPr>
          <p:spPr>
            <a:xfrm>
              <a:off x="6864793" y="5048705"/>
              <a:ext cx="836341" cy="483219"/>
            </a:xfrm>
            <a:prstGeom prst="left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D2BFADBA-3BA9-46D2-B177-5C279A11EF6F}"/>
              </a:ext>
            </a:extLst>
          </p:cNvPr>
          <p:cNvGrpSpPr/>
          <p:nvPr/>
        </p:nvGrpSpPr>
        <p:grpSpPr>
          <a:xfrm>
            <a:off x="6864793" y="3180852"/>
            <a:ext cx="4405370" cy="1354183"/>
            <a:chOff x="6864793" y="4600341"/>
            <a:chExt cx="4405370" cy="1354183"/>
          </a:xfrm>
        </p:grpSpPr>
        <p:sp>
          <p:nvSpPr>
            <p:cNvPr id="13" name="Alternativ prosess 12">
              <a:extLst>
                <a:ext uri="{FF2B5EF4-FFF2-40B4-BE49-F238E27FC236}">
                  <a16:creationId xmlns:a16="http://schemas.microsoft.com/office/drawing/2014/main" id="{62742029-DE57-408F-B7FE-D9F1B8EFFBA6}"/>
                </a:ext>
              </a:extLst>
            </p:cNvPr>
            <p:cNvSpPr/>
            <p:nvPr/>
          </p:nvSpPr>
          <p:spPr>
            <a:xfrm>
              <a:off x="7701775" y="4600341"/>
              <a:ext cx="3568388" cy="1354183"/>
            </a:xfrm>
            <a:prstGeom prst="flowChartAlternateProcess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1400" dirty="0"/>
                <a:t>I AURORAL-plattformen skal man sørge for at de ulike dataene blir gjort tilgjengelig. Plattformen sørger også for analyse av data og utvikling av støtteverktøy som gjør det </a:t>
              </a:r>
              <a:r>
                <a:rPr lang="nb-NO" sz="1400"/>
                <a:t>mulig å bruke tilgjengelige data i ulike </a:t>
              </a:r>
              <a:r>
                <a:rPr lang="nb-NO" sz="1400" dirty="0"/>
                <a:t>tjenester og produkter. </a:t>
              </a:r>
            </a:p>
          </p:txBody>
        </p:sp>
        <p:sp>
          <p:nvSpPr>
            <p:cNvPr id="14" name="Pil: venstre 13">
              <a:extLst>
                <a:ext uri="{FF2B5EF4-FFF2-40B4-BE49-F238E27FC236}">
                  <a16:creationId xmlns:a16="http://schemas.microsoft.com/office/drawing/2014/main" id="{3E79CD48-3CB6-4C87-8BB6-6B05395E5B7E}"/>
                </a:ext>
              </a:extLst>
            </p:cNvPr>
            <p:cNvSpPr/>
            <p:nvPr/>
          </p:nvSpPr>
          <p:spPr>
            <a:xfrm>
              <a:off x="6864793" y="5048705"/>
              <a:ext cx="836341" cy="483219"/>
            </a:xfrm>
            <a:prstGeom prst="left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50EC754A-16FF-42DC-8B2E-80D62353D31E}"/>
              </a:ext>
            </a:extLst>
          </p:cNvPr>
          <p:cNvGrpSpPr/>
          <p:nvPr/>
        </p:nvGrpSpPr>
        <p:grpSpPr>
          <a:xfrm>
            <a:off x="6864793" y="1750923"/>
            <a:ext cx="4405370" cy="1208047"/>
            <a:chOff x="6864793" y="4683847"/>
            <a:chExt cx="4405370" cy="1208047"/>
          </a:xfrm>
        </p:grpSpPr>
        <p:sp>
          <p:nvSpPr>
            <p:cNvPr id="16" name="Alternativ prosess 15">
              <a:extLst>
                <a:ext uri="{FF2B5EF4-FFF2-40B4-BE49-F238E27FC236}">
                  <a16:creationId xmlns:a16="http://schemas.microsoft.com/office/drawing/2014/main" id="{0C89F672-52F7-4468-A114-919A58627C50}"/>
                </a:ext>
              </a:extLst>
            </p:cNvPr>
            <p:cNvSpPr/>
            <p:nvPr/>
          </p:nvSpPr>
          <p:spPr>
            <a:xfrm>
              <a:off x="7701775" y="4683847"/>
              <a:ext cx="3568388" cy="1208047"/>
            </a:xfrm>
            <a:prstGeom prst="flowChartAlternateProcess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nb-NO" sz="1400" dirty="0"/>
                <a:t>Eksisterende tilbydere av tjenester og produkter vil kunne utvide sitt marked gjennom bedre tilgang på data av god </a:t>
              </a:r>
              <a:r>
                <a:rPr lang="nb-NO" sz="1400"/>
                <a:t>kvalitet. Det vil bli mulig å etablere nye typer av tjenester og forretningsmodeller.</a:t>
              </a:r>
              <a:endParaRPr lang="nb-NO" sz="1400" dirty="0"/>
            </a:p>
          </p:txBody>
        </p:sp>
        <p:sp>
          <p:nvSpPr>
            <p:cNvPr id="17" name="Pil: venstre 16">
              <a:extLst>
                <a:ext uri="{FF2B5EF4-FFF2-40B4-BE49-F238E27FC236}">
                  <a16:creationId xmlns:a16="http://schemas.microsoft.com/office/drawing/2014/main" id="{6AC4E4A5-CD51-4B6E-9A83-F2A83A5A927D}"/>
                </a:ext>
              </a:extLst>
            </p:cNvPr>
            <p:cNvSpPr/>
            <p:nvPr/>
          </p:nvSpPr>
          <p:spPr>
            <a:xfrm>
              <a:off x="6864793" y="5048705"/>
              <a:ext cx="836341" cy="483219"/>
            </a:xfrm>
            <a:prstGeom prst="left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37020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Custom 11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1E5253"/>
      </a:accent1>
      <a:accent2>
        <a:srgbClr val="348C8D"/>
      </a:accent2>
      <a:accent3>
        <a:srgbClr val="37A07B"/>
      </a:accent3>
      <a:accent4>
        <a:srgbClr val="B0CE36"/>
      </a:accent4>
      <a:accent5>
        <a:srgbClr val="63A537"/>
      </a:accent5>
      <a:accent6>
        <a:srgbClr val="4A7B29"/>
      </a:accent6>
      <a:hlink>
        <a:srgbClr val="348C8D"/>
      </a:hlink>
      <a:folHlink>
        <a:srgbClr val="1E5253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Retrospect">
      <a:fillStyleLst>
        <a:solidFill>
          <a:schemeClr val="phClr"/>
        </a:solidFill>
        <a:gradFill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/>
        </a:gradFill>
        <a:gradFill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sjektdokument" ma:contentTypeID="0x010100BE9A270658C5964682279595ABEEB02700B4434F4A6CF6A0439E6FCF99A8A67E36" ma:contentTypeVersion="16" ma:contentTypeDescription="Opprett et nytt dokument." ma:contentTypeScope="" ma:versionID="734d54739897cc8cdf3e0182b1c5a6c8">
  <xsd:schema xmlns:xsd="http://www.w3.org/2001/XMLSchema" xmlns:xs="http://www.w3.org/2001/XMLSchema" xmlns:p="http://schemas.microsoft.com/office/2006/metadata/properties" xmlns:ns2="470d0c0e-e324-4365-bafc-3ba346332c56" xmlns:ns3="b590ba58-db6a-49d5-9e2c-2165f4bdce99" xmlns:ns4="5572a114-11f7-43a9-84ec-d76397e2d64f" targetNamespace="http://schemas.microsoft.com/office/2006/metadata/properties" ma:root="true" ma:fieldsID="c7a30f1348fffb1366112b90f6b79c85" ns2:_="" ns3:_="" ns4:_="">
    <xsd:import namespace="470d0c0e-e324-4365-bafc-3ba346332c56"/>
    <xsd:import namespace="b590ba58-db6a-49d5-9e2c-2165f4bdce99"/>
    <xsd:import namespace="5572a114-11f7-43a9-84ec-d76397e2d64f"/>
    <xsd:element name="properties">
      <xsd:complexType>
        <xsd:sequence>
          <xsd:element name="documentManagement">
            <xsd:complexType>
              <xsd:all>
                <xsd:element ref="ns2:j5c4c69bb9084d05a411af1abfa97682" minOccurs="0"/>
                <xsd:element ref="ns2:TaxCatchAll" minOccurs="0"/>
                <xsd:element ref="ns2:TaxCatchAllLabel" minOccurs="0"/>
                <xsd:element ref="ns2:DocumentType" minOccurs="0"/>
                <xsd:element ref="ns2:ContactPerson" minOccurs="0"/>
                <xsd:element ref="ns2:ContactPersonCompany" minOccurs="0"/>
                <xsd:element ref="ns2:ContactPersonCompanyID" minOccurs="0"/>
                <xsd:element ref="ns2:ContactPersonID" minOccurs="0"/>
                <xsd:element ref="ns2:DocumentDescription" minOccurs="0"/>
                <xsd:element ref="ns2:MailDate" minOccurs="0"/>
                <xsd:element ref="ns2:Direction" minOccurs="0"/>
                <xsd:element ref="ns2:DocLink" minOccurs="0"/>
                <xsd:element ref="ns2:ConversationIndex" minOccurs="0"/>
                <xsd:element ref="ns2:ConversationID" minOccurs="0"/>
                <xsd:element ref="ns2:ConversationTopic" minOccurs="0"/>
                <xsd:element ref="ns2:SiteNo" minOccurs="0"/>
                <xsd:element ref="ns2:EmailPreview" minOccurs="0"/>
                <xsd:element ref="ns3:ParentFolderElements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3:SharedWithUsers" minOccurs="0"/>
                <xsd:element ref="ns3:SharedWithDetail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d0c0e-e324-4365-bafc-3ba346332c56" elementFormDefault="qualified">
    <xsd:import namespace="http://schemas.microsoft.com/office/2006/documentManagement/types"/>
    <xsd:import namespace="http://schemas.microsoft.com/office/infopath/2007/PartnerControls"/>
    <xsd:element name="j5c4c69bb9084d05a411af1abfa97682" ma:index="8" nillable="true" ma:taxonomy="true" ma:internalName="j5c4c69bb9084d05a411af1abfa97682" ma:taxonomyFieldName="DocumentContent" ma:displayName="Dokumentinnhold" ma:fieldId="{35c4c69b-b908-4d05-a411-af1abfa97682}" ma:sspId="aabbd538-0334-49c0-86f9-19ddd63d7aa7" ma:termSetId="2943a677-bb7b-4477-9f64-35a74230692c" ma:anchorId="066a3665-fe06-4dce-a567-5b53eb3d5d47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0967d38a-64a3-40b3-b535-1811cc10d322}" ma:internalName="TaxCatchAll" ma:showField="CatchAllData" ma:web="470d0c0e-e324-4365-bafc-3ba346332c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0967d38a-64a3-40b3-b535-1811cc10d322}" ma:internalName="TaxCatchAllLabel" ma:readOnly="true" ma:showField="CatchAllDataLabel" ma:web="470d0c0e-e324-4365-bafc-3ba346332c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cumentType" ma:index="12" nillable="true" ma:displayName="Dokumenttype" ma:internalName="DocumentType">
      <xsd:simpleType>
        <xsd:restriction base="dms:Choice">
          <xsd:enumeration value="E-post"/>
          <xsd:enumeration value="Dokument"/>
          <xsd:enumeration value="Regneark"/>
          <xsd:enumeration value="PDF"/>
          <xsd:enumeration value="Presentasjon"/>
          <xsd:enumeration value="Bilde"/>
          <xsd:enumeration value="Skjema"/>
          <xsd:enumeration value="Tegning"/>
        </xsd:restriction>
      </xsd:simpleType>
    </xsd:element>
    <xsd:element name="ContactPerson" ma:index="13" nillable="true" ma:displayName="Kontaktperson" ma:internalName="ContactPerson">
      <xsd:simpleType>
        <xsd:restriction base="dms:Text"/>
      </xsd:simpleType>
    </xsd:element>
    <xsd:element name="ContactPersonCompany" ma:index="14" nillable="true" ma:displayName="Kontaktperson selskap" ma:internalName="ContactPersonCompany">
      <xsd:simpleType>
        <xsd:restriction base="dms:Text"/>
      </xsd:simpleType>
    </xsd:element>
    <xsd:element name="ContactPersonCompanyID" ma:index="15" nillable="true" ma:displayName="Kontaktperson selskap ID" ma:internalName="ContactPersonCompanyID">
      <xsd:simpleType>
        <xsd:restriction base="dms:Text"/>
      </xsd:simpleType>
    </xsd:element>
    <xsd:element name="ContactPersonID" ma:index="16" nillable="true" ma:displayName="Kontaktperson ID" ma:internalName="ContactPersonID">
      <xsd:simpleType>
        <xsd:restriction base="dms:Text"/>
      </xsd:simpleType>
    </xsd:element>
    <xsd:element name="DocumentDescription" ma:index="17" nillable="true" ma:displayName="Dokumentbeskrivelse" ma:internalName="DocumentDescription">
      <xsd:simpleType>
        <xsd:restriction base="dms:Note"/>
      </xsd:simpleType>
    </xsd:element>
    <xsd:element name="MailDate" ma:index="18" nillable="true" ma:displayName="E-post dato" ma:format="DateTime" ma:internalName="MailDate">
      <xsd:simpleType>
        <xsd:restriction base="dms:DateTime"/>
      </xsd:simpleType>
    </xsd:element>
    <xsd:element name="Direction" ma:index="19" nillable="true" ma:displayName="E-postretning" ma:internalName="Direction">
      <xsd:simpleType>
        <xsd:restriction base="dms:Choice">
          <xsd:enumeration value="Inngående"/>
          <xsd:enumeration value="Utgående"/>
        </xsd:restriction>
      </xsd:simpleType>
    </xsd:element>
    <xsd:element name="DocLink" ma:index="20" nillable="true" ma:displayName="Dokumentlink" ma:internalName="DocLink">
      <xsd:simpleType>
        <xsd:restriction base="dms:Note"/>
      </xsd:simpleType>
    </xsd:element>
    <xsd:element name="ConversationIndex" ma:index="21" nillable="true" ma:displayName="ConversationIndex" ma:internalName="ConversationIndex">
      <xsd:simpleType>
        <xsd:restriction base="dms:Text"/>
      </xsd:simpleType>
    </xsd:element>
    <xsd:element name="ConversationID" ma:index="22" nillable="true" ma:displayName="Samtale" ma:internalName="ConversationID">
      <xsd:simpleType>
        <xsd:restriction base="dms:Text"/>
      </xsd:simpleType>
    </xsd:element>
    <xsd:element name="ConversationTopic" ma:index="23" nillable="true" ma:displayName="Samtale emne" ma:internalName="ConversationTopic">
      <xsd:simpleType>
        <xsd:restriction base="dms:Text"/>
      </xsd:simpleType>
    </xsd:element>
    <xsd:element name="SiteNo" ma:index="24" nillable="true" ma:displayName="Prosjekt nr" ma:internalName="SiteNo">
      <xsd:simpleType>
        <xsd:restriction base="dms:Text"/>
      </xsd:simpleType>
    </xsd:element>
    <xsd:element name="EmailPreview" ma:index="25" nillable="true" ma:displayName="EmailPreview" ma:internalName="EmailPreview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90ba58-db6a-49d5-9e2c-2165f4bdce99" elementFormDefault="qualified">
    <xsd:import namespace="http://schemas.microsoft.com/office/2006/documentManagement/types"/>
    <xsd:import namespace="http://schemas.microsoft.com/office/infopath/2007/PartnerControls"/>
    <xsd:element name="ParentFolderElements" ma:index="26" nillable="true" ma:displayName="Mapperelasjoner" ma:list="{87fd0a66-2969-4c75-a7e1-503d87cff911}" ma:internalName="ParentFolderElements" ma:showField="Title" ma:web="{b590ba58-db6a-49d5-9e2c-2165f4bdce99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3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72a114-11f7-43a9-84ec-d76397e2d6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2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3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versationIndex xmlns="470d0c0e-e324-4365-bafc-3ba346332c56" xsi:nil="true"/>
    <DocumentDescription xmlns="470d0c0e-e324-4365-bafc-3ba346332c56" xsi:nil="true"/>
    <DocLink xmlns="470d0c0e-e324-4365-bafc-3ba346332c56" xsi:nil="true"/>
    <DocumentType xmlns="470d0c0e-e324-4365-bafc-3ba346332c56" xsi:nil="true"/>
    <ContactPersonCompanyID xmlns="470d0c0e-e324-4365-bafc-3ba346332c56" xsi:nil="true"/>
    <Direction xmlns="470d0c0e-e324-4365-bafc-3ba346332c56" xsi:nil="true"/>
    <j5c4c69bb9084d05a411af1abfa97682 xmlns="470d0c0e-e324-4365-bafc-3ba346332c56">
      <Terms xmlns="http://schemas.microsoft.com/office/infopath/2007/PartnerControls"/>
    </j5c4c69bb9084d05a411af1abfa97682>
    <ConversationID xmlns="470d0c0e-e324-4365-bafc-3ba346332c56" xsi:nil="true"/>
    <EmailPreview xmlns="470d0c0e-e324-4365-bafc-3ba346332c56" xsi:nil="true"/>
    <ContactPerson xmlns="470d0c0e-e324-4365-bafc-3ba346332c56" xsi:nil="true"/>
    <MailDate xmlns="470d0c0e-e324-4365-bafc-3ba346332c56" xsi:nil="true"/>
    <ContactPersonCompany xmlns="470d0c0e-e324-4365-bafc-3ba346332c56" xsi:nil="true"/>
    <SiteNo xmlns="470d0c0e-e324-4365-bafc-3ba346332c56" xsi:nil="true"/>
    <ContactPersonID xmlns="470d0c0e-e324-4365-bafc-3ba346332c56" xsi:nil="true"/>
    <TaxCatchAll xmlns="470d0c0e-e324-4365-bafc-3ba346332c56"/>
    <ParentFolderElements xmlns="b590ba58-db6a-49d5-9e2c-2165f4bdce99">
      <Value>21</Value>
      <Value>33</Value>
    </ParentFolderElements>
    <ConversationTopic xmlns="470d0c0e-e324-4365-bafc-3ba346332c56" xsi:nil="true"/>
  </documentManagement>
</p:properties>
</file>

<file path=customXml/itemProps1.xml><?xml version="1.0" encoding="utf-8"?>
<ds:datastoreItem xmlns:ds="http://schemas.openxmlformats.org/officeDocument/2006/customXml" ds:itemID="{ED0B3E19-852B-492A-BC49-CE6273B002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B75C6C-5E73-46EB-8397-2EFCF218E9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0d0c0e-e324-4365-bafc-3ba346332c56"/>
    <ds:schemaRef ds:uri="b590ba58-db6a-49d5-9e2c-2165f4bdce99"/>
    <ds:schemaRef ds:uri="5572a114-11f7-43a9-84ec-d76397e2d6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17C5C8-407A-4AA1-B82E-1AEDA6E2F18E}">
  <ds:schemaRefs>
    <ds:schemaRef ds:uri="http://purl.org/dc/terms/"/>
    <ds:schemaRef ds:uri="470d0c0e-e324-4365-bafc-3ba346332c56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b590ba58-db6a-49d5-9e2c-2165f4bdce99"/>
    <ds:schemaRef ds:uri="http://purl.org/dc/dcmitype/"/>
    <ds:schemaRef ds:uri="5572a114-11f7-43a9-84ec-d76397e2d64f"/>
    <ds:schemaRef ds:uri="http://schemas.microsoft.com/office/2006/documentManagement/type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1202</Words>
  <Application>Microsoft Office PowerPoint</Application>
  <PresentationFormat>Widescreen</PresentationFormat>
  <Paragraphs>217</Paragraphs>
  <Slides>19</Slides>
  <Notes>14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Montserrat</vt:lpstr>
      <vt:lpstr>Noto Sans Symbols</vt:lpstr>
      <vt:lpstr>Trebuchet MS</vt:lpstr>
      <vt:lpstr>RetrospectVTI</vt:lpstr>
      <vt:lpstr>Bruk av data og digitale plattformer for å styrke reiselivet i distriktene</vt:lpstr>
      <vt:lpstr>AURORAL EN DEL AV SMART NARVIK</vt:lpstr>
      <vt:lpstr>Organisering av smart narvik</vt:lpstr>
      <vt:lpstr>AURORAL – hvorfor Narvik kommune ble med i prosjektet</vt:lpstr>
      <vt:lpstr>Hva er auroral?</vt:lpstr>
      <vt:lpstr>PowerPoint-presentasjon</vt:lpstr>
      <vt:lpstr>Sentrale Problemstillinger i hålogalandregionen</vt:lpstr>
      <vt:lpstr>Mål for pilotprosjektet</vt:lpstr>
      <vt:lpstr>PowerPoint-presentasjon</vt:lpstr>
      <vt:lpstr>Tiltenkte attraksjoner</vt:lpstr>
      <vt:lpstr>Demonstrasjonsprosjekt - Reinnesfjellet</vt:lpstr>
      <vt:lpstr>Eksempel på ønsket målsetning Reinnesfjellet</vt:lpstr>
      <vt:lpstr>Sømløst transporttilbud hele veien</vt:lpstr>
      <vt:lpstr>Digital guiding tjeneste</vt:lpstr>
      <vt:lpstr>Digital guiding - Historiefortelling</vt:lpstr>
      <vt:lpstr>Referansegruppen – Viktig for best mulig integrering</vt:lpstr>
      <vt:lpstr>PowerPoint-presentasjon</vt:lpstr>
      <vt:lpstr>TIDSLINJE </vt:lpstr>
      <vt:lpstr>Takk!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Nye digitale tjenester i hålogaland-regionen</dc:title>
  <dc:creator/>
  <cp:lastModifiedBy/>
  <cp:revision>428</cp:revision>
  <dcterms:created xsi:type="dcterms:W3CDTF">2021-04-23T06:10:08Z</dcterms:created>
  <dcterms:modified xsi:type="dcterms:W3CDTF">2021-09-30T07:16:49Z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Content">
    <vt:lpwstr/>
  </property>
  <property fmtid="{D5CDD505-2E9C-101B-9397-08002B2CF9AE}" pid="3" name="ContentTypeId">
    <vt:lpwstr>0x010100BE9A270658C5964682279595ABEEB02700B4434F4A6CF6A0439E6FCF99A8A67E36</vt:lpwstr>
  </property>
</Properties>
</file>